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405" r:id="rId3"/>
    <p:sldId id="423" r:id="rId4"/>
    <p:sldId id="300" r:id="rId5"/>
    <p:sldId id="386" r:id="rId6"/>
    <p:sldId id="395" r:id="rId7"/>
    <p:sldId id="388" r:id="rId8"/>
    <p:sldId id="431" r:id="rId9"/>
    <p:sldId id="432" r:id="rId10"/>
    <p:sldId id="434" r:id="rId11"/>
    <p:sldId id="424" r:id="rId12"/>
    <p:sldId id="416" r:id="rId13"/>
    <p:sldId id="417" r:id="rId14"/>
    <p:sldId id="418" r:id="rId15"/>
    <p:sldId id="419" r:id="rId16"/>
    <p:sldId id="433" r:id="rId17"/>
    <p:sldId id="428" r:id="rId18"/>
    <p:sldId id="413" r:id="rId19"/>
    <p:sldId id="414" r:id="rId20"/>
    <p:sldId id="436" r:id="rId21"/>
    <p:sldId id="402" r:id="rId22"/>
    <p:sldId id="408" r:id="rId23"/>
    <p:sldId id="410" r:id="rId24"/>
    <p:sldId id="409" r:id="rId25"/>
    <p:sldId id="412" r:id="rId26"/>
    <p:sldId id="426" r:id="rId27"/>
    <p:sldId id="420" r:id="rId28"/>
    <p:sldId id="421" r:id="rId29"/>
    <p:sldId id="422" r:id="rId30"/>
    <p:sldId id="274" r:id="rId31"/>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Tw Cen MT" pitchFamily="34"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Tw Cen MT" pitchFamily="34"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Tw Cen MT" pitchFamily="34"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Tw Cen MT" pitchFamily="34"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Tw Cen MT" pitchFamily="34" charset="0"/>
        <a:ea typeface="ＭＳ Ｐゴシック" pitchFamily="34" charset="-128"/>
        <a:cs typeface="Arial" charset="0"/>
      </a:defRPr>
    </a:lvl5pPr>
    <a:lvl6pPr marL="2286000" algn="l" defTabSz="914400" rtl="0" eaLnBrk="1" latinLnBrk="0" hangingPunct="1">
      <a:defRPr kern="1200">
        <a:solidFill>
          <a:schemeClr val="tx1"/>
        </a:solidFill>
        <a:latin typeface="Tw Cen MT" pitchFamily="34" charset="0"/>
        <a:ea typeface="ＭＳ Ｐゴシック" pitchFamily="34" charset="-128"/>
        <a:cs typeface="Arial" charset="0"/>
      </a:defRPr>
    </a:lvl6pPr>
    <a:lvl7pPr marL="2743200" algn="l" defTabSz="914400" rtl="0" eaLnBrk="1" latinLnBrk="0" hangingPunct="1">
      <a:defRPr kern="1200">
        <a:solidFill>
          <a:schemeClr val="tx1"/>
        </a:solidFill>
        <a:latin typeface="Tw Cen MT" pitchFamily="34" charset="0"/>
        <a:ea typeface="ＭＳ Ｐゴシック" pitchFamily="34" charset="-128"/>
        <a:cs typeface="Arial" charset="0"/>
      </a:defRPr>
    </a:lvl7pPr>
    <a:lvl8pPr marL="3200400" algn="l" defTabSz="914400" rtl="0" eaLnBrk="1" latinLnBrk="0" hangingPunct="1">
      <a:defRPr kern="1200">
        <a:solidFill>
          <a:schemeClr val="tx1"/>
        </a:solidFill>
        <a:latin typeface="Tw Cen MT" pitchFamily="34" charset="0"/>
        <a:ea typeface="ＭＳ Ｐゴシック" pitchFamily="34" charset="-128"/>
        <a:cs typeface="Arial" charset="0"/>
      </a:defRPr>
    </a:lvl8pPr>
    <a:lvl9pPr marL="3657600" algn="l" defTabSz="914400" rtl="0" eaLnBrk="1" latinLnBrk="0" hangingPunct="1">
      <a:defRPr kern="1200">
        <a:solidFill>
          <a:schemeClr val="tx1"/>
        </a:solidFill>
        <a:latin typeface="Tw Cen MT" pitchFamily="34"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1" clrIdx="0">
    <p:extLst>
      <p:ext uri="{19B8F6BF-5375-455C-9EA6-DF929625EA0E}">
        <p15:presenceInfo xmlns:p15="http://schemas.microsoft.com/office/powerpoint/2012/main" userId="As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42" autoAdjust="0"/>
    <p:restoredTop sz="94660"/>
  </p:normalViewPr>
  <p:slideViewPr>
    <p:cSldViewPr>
      <p:cViewPr varScale="1">
        <p:scale>
          <a:sx n="67" d="100"/>
          <a:sy n="67" d="100"/>
        </p:scale>
        <p:origin x="1074" y="5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33" d="100"/>
          <a:sy n="33" d="100"/>
        </p:scale>
        <p:origin x="-2268" y="-84"/>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IKNB%20SYARIAH\2014\SURAT\Jawaban%20surat%20terkait%20narasumber%20dalam%20program%20metro%20manulife\jumlah%20pelaku,aset.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'Pelaku Industri Asuransi Syaria'!$C$7</c:f>
              <c:strCache>
                <c:ptCount val="1"/>
                <c:pt idx="0">
                  <c:v>Perusahaan Asuransi Jiwa Syariah </c:v>
                </c:pt>
              </c:strCache>
            </c:strRef>
          </c:tx>
          <c:invertIfNegative val="0"/>
          <c:cat>
            <c:strRef>
              <c:f>'Pelaku Industri Asuransi Syaria'!$D$6:$R$6</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strCache>
            </c:strRef>
          </c:cat>
          <c:val>
            <c:numRef>
              <c:f>'Pelaku Industri Asuransi Syaria'!$D$7:$R$7</c:f>
              <c:numCache>
                <c:formatCode>General</c:formatCode>
                <c:ptCount val="15"/>
                <c:pt idx="0">
                  <c:v>1</c:v>
                </c:pt>
                <c:pt idx="1">
                  <c:v>2</c:v>
                </c:pt>
                <c:pt idx="2">
                  <c:v>2</c:v>
                </c:pt>
                <c:pt idx="3">
                  <c:v>2</c:v>
                </c:pt>
                <c:pt idx="4">
                  <c:v>2</c:v>
                </c:pt>
                <c:pt idx="5">
                  <c:v>2</c:v>
                </c:pt>
                <c:pt idx="6">
                  <c:v>2</c:v>
                </c:pt>
                <c:pt idx="7">
                  <c:v>2</c:v>
                </c:pt>
                <c:pt idx="8">
                  <c:v>2</c:v>
                </c:pt>
                <c:pt idx="9">
                  <c:v>2</c:v>
                </c:pt>
                <c:pt idx="10">
                  <c:v>3</c:v>
                </c:pt>
                <c:pt idx="11">
                  <c:v>3</c:v>
                </c:pt>
                <c:pt idx="12">
                  <c:v>3</c:v>
                </c:pt>
                <c:pt idx="13">
                  <c:v>3</c:v>
                </c:pt>
                <c:pt idx="14">
                  <c:v>3</c:v>
                </c:pt>
              </c:numCache>
            </c:numRef>
          </c:val>
        </c:ser>
        <c:ser>
          <c:idx val="1"/>
          <c:order val="1"/>
          <c:tx>
            <c:strRef>
              <c:f>'Pelaku Industri Asuransi Syaria'!$C$8</c:f>
              <c:strCache>
                <c:ptCount val="1"/>
                <c:pt idx="0">
                  <c:v>Perusahaan Asuransi Jiwa yang memiliki Unit Syariah</c:v>
                </c:pt>
              </c:strCache>
            </c:strRef>
          </c:tx>
          <c:invertIfNegative val="0"/>
          <c:cat>
            <c:strRef>
              <c:f>'Pelaku Industri Asuransi Syaria'!$D$6:$R$6</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strCache>
            </c:strRef>
          </c:cat>
          <c:val>
            <c:numRef>
              <c:f>'Pelaku Industri Asuransi Syaria'!$D$8:$R$8</c:f>
              <c:numCache>
                <c:formatCode>General</c:formatCode>
                <c:ptCount val="15"/>
                <c:pt idx="0">
                  <c:v>1</c:v>
                </c:pt>
                <c:pt idx="1">
                  <c:v>1</c:v>
                </c:pt>
                <c:pt idx="2">
                  <c:v>1</c:v>
                </c:pt>
                <c:pt idx="3">
                  <c:v>2</c:v>
                </c:pt>
                <c:pt idx="4">
                  <c:v>3</c:v>
                </c:pt>
                <c:pt idx="5">
                  <c:v>8</c:v>
                </c:pt>
                <c:pt idx="6">
                  <c:v>9</c:v>
                </c:pt>
                <c:pt idx="7">
                  <c:v>12</c:v>
                </c:pt>
                <c:pt idx="8">
                  <c:v>13</c:v>
                </c:pt>
                <c:pt idx="9">
                  <c:v>17</c:v>
                </c:pt>
                <c:pt idx="10">
                  <c:v>17</c:v>
                </c:pt>
                <c:pt idx="11">
                  <c:v>17</c:v>
                </c:pt>
                <c:pt idx="12">
                  <c:v>17</c:v>
                </c:pt>
                <c:pt idx="13">
                  <c:v>17</c:v>
                </c:pt>
                <c:pt idx="14">
                  <c:v>17</c:v>
                </c:pt>
              </c:numCache>
            </c:numRef>
          </c:val>
        </c:ser>
        <c:ser>
          <c:idx val="2"/>
          <c:order val="2"/>
          <c:tx>
            <c:strRef>
              <c:f>'Pelaku Industri Asuransi Syaria'!$C$9</c:f>
              <c:strCache>
                <c:ptCount val="1"/>
                <c:pt idx="0">
                  <c:v>Perusahaan Asuransi Kerugian Syariah</c:v>
                </c:pt>
              </c:strCache>
            </c:strRef>
          </c:tx>
          <c:invertIfNegative val="0"/>
          <c:cat>
            <c:strRef>
              <c:f>'Pelaku Industri Asuransi Syaria'!$D$6:$R$6</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strCache>
            </c:strRef>
          </c:cat>
          <c:val>
            <c:numRef>
              <c:f>'Pelaku Industri Asuransi Syaria'!$D$9:$R$9</c:f>
              <c:numCache>
                <c:formatCode>General</c:formatCode>
                <c:ptCount val="15"/>
                <c:pt idx="0">
                  <c:v>1</c:v>
                </c:pt>
                <c:pt idx="1">
                  <c:v>1</c:v>
                </c:pt>
                <c:pt idx="2">
                  <c:v>1</c:v>
                </c:pt>
                <c:pt idx="3">
                  <c:v>1</c:v>
                </c:pt>
                <c:pt idx="4">
                  <c:v>1</c:v>
                </c:pt>
                <c:pt idx="5">
                  <c:v>1</c:v>
                </c:pt>
                <c:pt idx="6">
                  <c:v>1</c:v>
                </c:pt>
                <c:pt idx="7">
                  <c:v>1</c:v>
                </c:pt>
                <c:pt idx="8">
                  <c:v>1</c:v>
                </c:pt>
                <c:pt idx="9">
                  <c:v>1</c:v>
                </c:pt>
                <c:pt idx="10">
                  <c:v>2</c:v>
                </c:pt>
                <c:pt idx="11">
                  <c:v>2</c:v>
                </c:pt>
                <c:pt idx="12">
                  <c:v>2</c:v>
                </c:pt>
                <c:pt idx="13">
                  <c:v>2</c:v>
                </c:pt>
                <c:pt idx="14">
                  <c:v>2</c:v>
                </c:pt>
              </c:numCache>
            </c:numRef>
          </c:val>
        </c:ser>
        <c:ser>
          <c:idx val="3"/>
          <c:order val="3"/>
          <c:tx>
            <c:strRef>
              <c:f>'Pelaku Industri Asuransi Syaria'!$C$10</c:f>
              <c:strCache>
                <c:ptCount val="1"/>
                <c:pt idx="0">
                  <c:v>Perusahaan Asuransi Kerugian yang memiliki Unit Syariah</c:v>
                </c:pt>
              </c:strCache>
            </c:strRef>
          </c:tx>
          <c:invertIfNegative val="0"/>
          <c:cat>
            <c:strRef>
              <c:f>'Pelaku Industri Asuransi Syaria'!$D$6:$R$6</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strCache>
            </c:strRef>
          </c:cat>
          <c:val>
            <c:numRef>
              <c:f>'Pelaku Industri Asuransi Syaria'!$D$10:$R$10</c:f>
              <c:numCache>
                <c:formatCode>General</c:formatCode>
                <c:ptCount val="15"/>
                <c:pt idx="0">
                  <c:v>0</c:v>
                </c:pt>
                <c:pt idx="1">
                  <c:v>1</c:v>
                </c:pt>
                <c:pt idx="2">
                  <c:v>1</c:v>
                </c:pt>
                <c:pt idx="3">
                  <c:v>6</c:v>
                </c:pt>
                <c:pt idx="4">
                  <c:v>11</c:v>
                </c:pt>
                <c:pt idx="5">
                  <c:v>13</c:v>
                </c:pt>
                <c:pt idx="6">
                  <c:v>15</c:v>
                </c:pt>
                <c:pt idx="7">
                  <c:v>19</c:v>
                </c:pt>
                <c:pt idx="8">
                  <c:v>19</c:v>
                </c:pt>
                <c:pt idx="9">
                  <c:v>19</c:v>
                </c:pt>
                <c:pt idx="10">
                  <c:v>20</c:v>
                </c:pt>
                <c:pt idx="11">
                  <c:v>18</c:v>
                </c:pt>
                <c:pt idx="12">
                  <c:v>20</c:v>
                </c:pt>
                <c:pt idx="13">
                  <c:v>24</c:v>
                </c:pt>
                <c:pt idx="14">
                  <c:v>23</c:v>
                </c:pt>
              </c:numCache>
            </c:numRef>
          </c:val>
        </c:ser>
        <c:ser>
          <c:idx val="4"/>
          <c:order val="4"/>
          <c:tx>
            <c:strRef>
              <c:f>'Pelaku Industri Asuransi Syaria'!$C$11</c:f>
              <c:strCache>
                <c:ptCount val="1"/>
                <c:pt idx="0">
                  <c:v>Perusahaan Reasuransi yang memiliki Unit Syariah</c:v>
                </c:pt>
              </c:strCache>
            </c:strRef>
          </c:tx>
          <c:invertIfNegative val="0"/>
          <c:cat>
            <c:strRef>
              <c:f>'Pelaku Industri Asuransi Syaria'!$D$6:$R$6</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strCache>
            </c:strRef>
          </c:cat>
          <c:val>
            <c:numRef>
              <c:f>'Pelaku Industri Asuransi Syaria'!$D$11:$R$11</c:f>
              <c:numCache>
                <c:formatCode>General</c:formatCode>
                <c:ptCount val="15"/>
                <c:pt idx="0">
                  <c:v>0</c:v>
                </c:pt>
                <c:pt idx="1">
                  <c:v>0</c:v>
                </c:pt>
                <c:pt idx="2">
                  <c:v>0</c:v>
                </c:pt>
                <c:pt idx="3">
                  <c:v>0</c:v>
                </c:pt>
                <c:pt idx="4">
                  <c:v>1</c:v>
                </c:pt>
                <c:pt idx="5">
                  <c:v>2</c:v>
                </c:pt>
                <c:pt idx="6">
                  <c:v>3</c:v>
                </c:pt>
                <c:pt idx="7">
                  <c:v>3</c:v>
                </c:pt>
                <c:pt idx="8">
                  <c:v>3</c:v>
                </c:pt>
                <c:pt idx="9">
                  <c:v>3</c:v>
                </c:pt>
                <c:pt idx="10">
                  <c:v>3</c:v>
                </c:pt>
                <c:pt idx="11">
                  <c:v>3</c:v>
                </c:pt>
                <c:pt idx="12">
                  <c:v>3</c:v>
                </c:pt>
                <c:pt idx="13">
                  <c:v>3</c:v>
                </c:pt>
                <c:pt idx="14">
                  <c:v>3</c:v>
                </c:pt>
              </c:numCache>
            </c:numRef>
          </c:val>
        </c:ser>
        <c:dLbls>
          <c:showLegendKey val="0"/>
          <c:showVal val="0"/>
          <c:showCatName val="0"/>
          <c:showSerName val="0"/>
          <c:showPercent val="0"/>
          <c:showBubbleSize val="0"/>
        </c:dLbls>
        <c:gapWidth val="150"/>
        <c:shape val="box"/>
        <c:axId val="313702528"/>
        <c:axId val="313702920"/>
        <c:axId val="0"/>
      </c:bar3DChart>
      <c:catAx>
        <c:axId val="313702528"/>
        <c:scaling>
          <c:orientation val="minMax"/>
        </c:scaling>
        <c:delete val="0"/>
        <c:axPos val="b"/>
        <c:numFmt formatCode="General" sourceLinked="0"/>
        <c:majorTickMark val="out"/>
        <c:minorTickMark val="none"/>
        <c:tickLblPos val="nextTo"/>
        <c:txPr>
          <a:bodyPr/>
          <a:lstStyle/>
          <a:p>
            <a:pPr>
              <a:defRPr lang="id-ID"/>
            </a:pPr>
            <a:endParaRPr lang="id-ID"/>
          </a:p>
        </c:txPr>
        <c:crossAx val="313702920"/>
        <c:crosses val="autoZero"/>
        <c:auto val="1"/>
        <c:lblAlgn val="ctr"/>
        <c:lblOffset val="100"/>
        <c:noMultiLvlLbl val="0"/>
      </c:catAx>
      <c:valAx>
        <c:axId val="313702920"/>
        <c:scaling>
          <c:orientation val="minMax"/>
        </c:scaling>
        <c:delete val="0"/>
        <c:axPos val="l"/>
        <c:majorGridlines/>
        <c:numFmt formatCode="General" sourceLinked="1"/>
        <c:majorTickMark val="out"/>
        <c:minorTickMark val="none"/>
        <c:tickLblPos val="nextTo"/>
        <c:txPr>
          <a:bodyPr/>
          <a:lstStyle/>
          <a:p>
            <a:pPr>
              <a:defRPr lang="id-ID"/>
            </a:pPr>
            <a:endParaRPr lang="id-ID"/>
          </a:p>
        </c:txPr>
        <c:crossAx val="313702528"/>
        <c:crosses val="autoZero"/>
        <c:crossBetween val="between"/>
      </c:valAx>
    </c:plotArea>
    <c:legend>
      <c:legendPos val="b"/>
      <c:layout>
        <c:manualLayout>
          <c:xMode val="edge"/>
          <c:yMode val="edge"/>
          <c:x val="7.8569090628377414E-2"/>
          <c:y val="0.83454210115627436"/>
          <c:w val="0.89953969197246519"/>
          <c:h val="0.16185429524012201"/>
        </c:manualLayout>
      </c:layout>
      <c:overlay val="0"/>
      <c:txPr>
        <a:bodyPr/>
        <a:lstStyle/>
        <a:p>
          <a:pPr>
            <a:defRPr lang="id-ID"/>
          </a:pPr>
          <a:endParaRPr lang="id-ID"/>
        </a:p>
      </c:txPr>
    </c:legend>
    <c:plotVisOnly val="1"/>
    <c:dispBlanksAs val="gap"/>
    <c:showDLblsOverMax val="0"/>
  </c:chart>
  <c:externalData r:id="rId2">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ata2.xml.rels><?xml version="1.0" encoding="UTF-8" standalone="yes"?>
<Relationships xmlns="http://schemas.openxmlformats.org/package/2006/relationships"><Relationship Id="rId1" Type="http://schemas.openxmlformats.org/officeDocument/2006/relationships/image" Target="../media/image6.jpeg"/></Relationships>
</file>

<file path=ppt/diagrams/_rels/data5.xml.rels><?xml version="1.0" encoding="UTF-8" standalone="yes"?>
<Relationships xmlns="http://schemas.openxmlformats.org/package/2006/relationships"><Relationship Id="rId1" Type="http://schemas.openxmlformats.org/officeDocument/2006/relationships/image" Target="../media/image6.jpeg"/></Relationships>
</file>

<file path=ppt/diagrams/_rels/data6.xml.rels><?xml version="1.0" encoding="UTF-8" standalone="yes"?>
<Relationships xmlns="http://schemas.openxmlformats.org/package/2006/relationships"><Relationship Id="rId1" Type="http://schemas.openxmlformats.org/officeDocument/2006/relationships/image" Target="../media/image6.jpeg"/></Relationships>
</file>

<file path=ppt/diagrams/_rels/data7.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11B7C1-F3E4-405E-B3E4-5722C7DDDBF7}" type="doc">
      <dgm:prSet loTypeId="urn:microsoft.com/office/officeart/2005/8/layout/vList3#1" loCatId="list" qsTypeId="urn:microsoft.com/office/officeart/2005/8/quickstyle/3d3" qsCatId="3D" csTypeId="urn:microsoft.com/office/officeart/2005/8/colors/colorful5" csCatId="colorful" phldr="1"/>
      <dgm:spPr/>
    </dgm:pt>
    <dgm:pt modelId="{4ECB905B-24CD-4486-A301-024EE8EECBA7}">
      <dgm:prSet phldrT="[Text]" custT="1"/>
      <dgm:spPr/>
      <dgm:t>
        <a:bodyPr/>
        <a:lstStyle/>
        <a:p>
          <a:r>
            <a:rPr lang="id-ID" sz="2400" dirty="0" smtClean="0"/>
            <a:t>Pembentukan OJK</a:t>
          </a:r>
          <a:endParaRPr lang="en-US" sz="2400" dirty="0"/>
        </a:p>
      </dgm:t>
    </dgm:pt>
    <dgm:pt modelId="{16152C9B-3444-4850-A9DF-0D4704E06F4E}" type="parTrans" cxnId="{FFBA330F-6575-4E08-BBA9-91B788A5CEDC}">
      <dgm:prSet/>
      <dgm:spPr/>
      <dgm:t>
        <a:bodyPr/>
        <a:lstStyle/>
        <a:p>
          <a:endParaRPr lang="en-US"/>
        </a:p>
      </dgm:t>
    </dgm:pt>
    <dgm:pt modelId="{0ED65590-B8B2-4C50-AAE5-DA1C730B9892}" type="sibTrans" cxnId="{FFBA330F-6575-4E08-BBA9-91B788A5CEDC}">
      <dgm:prSet/>
      <dgm:spPr/>
      <dgm:t>
        <a:bodyPr/>
        <a:lstStyle/>
        <a:p>
          <a:endParaRPr lang="en-US"/>
        </a:p>
      </dgm:t>
    </dgm:pt>
    <dgm:pt modelId="{4FD90817-736C-4D39-B95E-BAB3DC6C722F}">
      <dgm:prSet phldrT="[Text]" custT="1"/>
      <dgm:spPr>
        <a:solidFill>
          <a:schemeClr val="accent5">
            <a:hueOff val="-9933876"/>
            <a:satOff val="39811"/>
            <a:lumOff val="8628"/>
          </a:schemeClr>
        </a:solidFill>
      </dgm:spPr>
      <dgm:t>
        <a:bodyPr/>
        <a:lstStyle/>
        <a:p>
          <a:r>
            <a:rPr lang="id-ID" sz="2400" dirty="0" smtClean="0"/>
            <a:t>Perkembangan Asuransi Mikro di Indonesia</a:t>
          </a:r>
          <a:endParaRPr lang="en-US" sz="2400" dirty="0"/>
        </a:p>
      </dgm:t>
    </dgm:pt>
    <dgm:pt modelId="{DEF6A412-D1BF-413D-924D-474DE415E771}" type="parTrans" cxnId="{EDCFC7D5-F37A-4ED1-8D4D-0E0A225B930F}">
      <dgm:prSet/>
      <dgm:spPr/>
      <dgm:t>
        <a:bodyPr/>
        <a:lstStyle/>
        <a:p>
          <a:endParaRPr lang="en-US"/>
        </a:p>
      </dgm:t>
    </dgm:pt>
    <dgm:pt modelId="{796D9E6E-3347-4DCB-9A74-A0992FF2B94E}" type="sibTrans" cxnId="{EDCFC7D5-F37A-4ED1-8D4D-0E0A225B930F}">
      <dgm:prSet/>
      <dgm:spPr/>
      <dgm:t>
        <a:bodyPr/>
        <a:lstStyle/>
        <a:p>
          <a:endParaRPr lang="en-US"/>
        </a:p>
      </dgm:t>
    </dgm:pt>
    <dgm:pt modelId="{64B226A9-C6FC-4CF6-B4F4-B48E87CCB03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d-ID" sz="2400" dirty="0" smtClean="0"/>
            <a:t>Strategi Nasional Literasi Keuangan </a:t>
          </a:r>
          <a:endParaRPr lang="en-US" sz="2400" dirty="0" smtClean="0"/>
        </a:p>
      </dgm:t>
    </dgm:pt>
    <dgm:pt modelId="{C9C71EF4-D6E0-4D98-874E-D3AF3A10BCED}" type="parTrans" cxnId="{79972AB4-A3F3-4842-A365-99D8A41A9D4A}">
      <dgm:prSet/>
      <dgm:spPr/>
      <dgm:t>
        <a:bodyPr/>
        <a:lstStyle/>
        <a:p>
          <a:endParaRPr lang="en-US"/>
        </a:p>
      </dgm:t>
    </dgm:pt>
    <dgm:pt modelId="{14BC62A2-60D4-40BC-B3A4-478A18B03E3B}" type="sibTrans" cxnId="{79972AB4-A3F3-4842-A365-99D8A41A9D4A}">
      <dgm:prSet/>
      <dgm:spPr/>
      <dgm:t>
        <a:bodyPr/>
        <a:lstStyle/>
        <a:p>
          <a:endParaRPr lang="en-US"/>
        </a:p>
      </dgm:t>
    </dgm:pt>
    <dgm:pt modelId="{53D0861C-F5E4-47B6-B746-3448298B3BCE}">
      <dgm:prSet phldrT="[Text]" custT="1"/>
      <dgm:spPr>
        <a:solidFill>
          <a:schemeClr val="accent4">
            <a:lumMod val="75000"/>
          </a:schemeClr>
        </a:solidFill>
      </dgm:spPr>
      <dgm:t>
        <a:bodyPr/>
        <a:lstStyle/>
        <a:p>
          <a:r>
            <a:rPr lang="id-ID" sz="2400" i="0" dirty="0" smtClean="0"/>
            <a:t>Perkembangan Asuransi Syariah        di Indonesia</a:t>
          </a:r>
          <a:endParaRPr lang="en-US" sz="2400" i="0" dirty="0"/>
        </a:p>
      </dgm:t>
    </dgm:pt>
    <dgm:pt modelId="{FA3705E0-AD77-465A-9AF9-8EAA89E227FE}" type="parTrans" cxnId="{07B54049-08FF-4AB9-AE4F-8DA533D765AA}">
      <dgm:prSet/>
      <dgm:spPr/>
      <dgm:t>
        <a:bodyPr/>
        <a:lstStyle/>
        <a:p>
          <a:endParaRPr lang="id-ID"/>
        </a:p>
      </dgm:t>
    </dgm:pt>
    <dgm:pt modelId="{B01D9704-4004-4CD4-940E-328D0436FBA4}" type="sibTrans" cxnId="{07B54049-08FF-4AB9-AE4F-8DA533D765AA}">
      <dgm:prSet/>
      <dgm:spPr/>
      <dgm:t>
        <a:bodyPr/>
        <a:lstStyle/>
        <a:p>
          <a:endParaRPr lang="id-ID"/>
        </a:p>
      </dgm:t>
    </dgm:pt>
    <dgm:pt modelId="{3E8448C1-78D6-4EF8-AB81-B723445673A9}" type="pres">
      <dgm:prSet presAssocID="{1411B7C1-F3E4-405E-B3E4-5722C7DDDBF7}" presName="linearFlow" presStyleCnt="0">
        <dgm:presLayoutVars>
          <dgm:dir/>
          <dgm:resizeHandles val="exact"/>
        </dgm:presLayoutVars>
      </dgm:prSet>
      <dgm:spPr/>
    </dgm:pt>
    <dgm:pt modelId="{90F93244-D02C-48C6-9360-514345342F44}" type="pres">
      <dgm:prSet presAssocID="{4ECB905B-24CD-4486-A301-024EE8EECBA7}" presName="composite" presStyleCnt="0"/>
      <dgm:spPr/>
    </dgm:pt>
    <dgm:pt modelId="{DBCF3A09-B722-4E27-BC10-3B5D03E48962}" type="pres">
      <dgm:prSet presAssocID="{4ECB905B-24CD-4486-A301-024EE8EECBA7}" presName="imgShp" presStyleLbl="fgImgPlace1" presStyleIdx="0" presStyleCnt="4"/>
      <dgm:spPr>
        <a:blipFill rotWithShape="0">
          <a:blip xmlns:r="http://schemas.openxmlformats.org/officeDocument/2006/relationships" r:embed="rId1"/>
          <a:stretch>
            <a:fillRect/>
          </a:stretch>
        </a:blipFill>
      </dgm:spPr>
    </dgm:pt>
    <dgm:pt modelId="{79D8D817-D695-4050-976F-FC11E6234DF3}" type="pres">
      <dgm:prSet presAssocID="{4ECB905B-24CD-4486-A301-024EE8EECBA7}" presName="txShp" presStyleLbl="node1" presStyleIdx="0" presStyleCnt="4">
        <dgm:presLayoutVars>
          <dgm:bulletEnabled val="1"/>
        </dgm:presLayoutVars>
      </dgm:prSet>
      <dgm:spPr/>
      <dgm:t>
        <a:bodyPr/>
        <a:lstStyle/>
        <a:p>
          <a:endParaRPr lang="en-US"/>
        </a:p>
      </dgm:t>
    </dgm:pt>
    <dgm:pt modelId="{958D3A92-61B3-4358-989A-268020A0D411}" type="pres">
      <dgm:prSet presAssocID="{0ED65590-B8B2-4C50-AAE5-DA1C730B9892}" presName="spacing" presStyleCnt="0"/>
      <dgm:spPr/>
    </dgm:pt>
    <dgm:pt modelId="{CF5473B0-3A7E-4139-A85A-A478CA7937D4}" type="pres">
      <dgm:prSet presAssocID="{64B226A9-C6FC-4CF6-B4F4-B48E87CCB031}" presName="composite" presStyleCnt="0"/>
      <dgm:spPr/>
    </dgm:pt>
    <dgm:pt modelId="{BED5C6FB-796A-4DA9-9993-54343EECF478}" type="pres">
      <dgm:prSet presAssocID="{64B226A9-C6FC-4CF6-B4F4-B48E87CCB031}" presName="imgShp" presStyleLbl="fgImgPlace1" presStyleIdx="1" presStyleCnt="4"/>
      <dgm:spPr>
        <a:blipFill rotWithShape="0">
          <a:blip xmlns:r="http://schemas.openxmlformats.org/officeDocument/2006/relationships" r:embed="rId1"/>
          <a:stretch>
            <a:fillRect/>
          </a:stretch>
        </a:blipFill>
      </dgm:spPr>
    </dgm:pt>
    <dgm:pt modelId="{D6B55028-54C8-403B-B200-AEE6B7B3F473}" type="pres">
      <dgm:prSet presAssocID="{64B226A9-C6FC-4CF6-B4F4-B48E87CCB031}" presName="txShp" presStyleLbl="node1" presStyleIdx="1" presStyleCnt="4">
        <dgm:presLayoutVars>
          <dgm:bulletEnabled val="1"/>
        </dgm:presLayoutVars>
      </dgm:prSet>
      <dgm:spPr/>
      <dgm:t>
        <a:bodyPr/>
        <a:lstStyle/>
        <a:p>
          <a:endParaRPr lang="en-US"/>
        </a:p>
      </dgm:t>
    </dgm:pt>
    <dgm:pt modelId="{96D71547-E4E5-4231-B08E-C4995BDDB1C8}" type="pres">
      <dgm:prSet presAssocID="{14BC62A2-60D4-40BC-B3A4-478A18B03E3B}" presName="spacing" presStyleCnt="0"/>
      <dgm:spPr/>
    </dgm:pt>
    <dgm:pt modelId="{8B63812F-32C3-407F-A09D-50D37C258C72}" type="pres">
      <dgm:prSet presAssocID="{53D0861C-F5E4-47B6-B746-3448298B3BCE}" presName="composite" presStyleCnt="0"/>
      <dgm:spPr/>
    </dgm:pt>
    <dgm:pt modelId="{44A605B0-4DA4-446D-840D-DA39B89B5D74}" type="pres">
      <dgm:prSet presAssocID="{53D0861C-F5E4-47B6-B746-3448298B3BCE}" presName="imgShp" presStyleLbl="fgImgPlace1" presStyleIdx="2" presStyleCnt="4"/>
      <dgm:spPr>
        <a:blipFill rotWithShape="0">
          <a:blip xmlns:r="http://schemas.openxmlformats.org/officeDocument/2006/relationships" r:embed="rId1"/>
          <a:stretch>
            <a:fillRect/>
          </a:stretch>
        </a:blipFill>
      </dgm:spPr>
    </dgm:pt>
    <dgm:pt modelId="{E3C696CC-3997-4412-961F-8C17868CE9F3}" type="pres">
      <dgm:prSet presAssocID="{53D0861C-F5E4-47B6-B746-3448298B3BCE}" presName="txShp" presStyleLbl="node1" presStyleIdx="2" presStyleCnt="4" custScaleY="110327">
        <dgm:presLayoutVars>
          <dgm:bulletEnabled val="1"/>
        </dgm:presLayoutVars>
      </dgm:prSet>
      <dgm:spPr/>
      <dgm:t>
        <a:bodyPr/>
        <a:lstStyle/>
        <a:p>
          <a:endParaRPr lang="id-ID"/>
        </a:p>
      </dgm:t>
    </dgm:pt>
    <dgm:pt modelId="{74151AB8-804F-44ED-A07E-87C28038AEEF}" type="pres">
      <dgm:prSet presAssocID="{B01D9704-4004-4CD4-940E-328D0436FBA4}" presName="spacing" presStyleCnt="0"/>
      <dgm:spPr/>
    </dgm:pt>
    <dgm:pt modelId="{4298655E-98D3-4AE2-80C8-36F2049BEEE6}" type="pres">
      <dgm:prSet presAssocID="{4FD90817-736C-4D39-B95E-BAB3DC6C722F}" presName="composite" presStyleCnt="0"/>
      <dgm:spPr/>
    </dgm:pt>
    <dgm:pt modelId="{83CE3B63-7170-4576-A740-4D7C0486B5D6}" type="pres">
      <dgm:prSet presAssocID="{4FD90817-736C-4D39-B95E-BAB3DC6C722F}" presName="imgShp" presStyleLbl="fgImgPlace1" presStyleIdx="3" presStyleCnt="4"/>
      <dgm:spPr>
        <a:blipFill rotWithShape="0">
          <a:blip xmlns:r="http://schemas.openxmlformats.org/officeDocument/2006/relationships" r:embed="rId1"/>
          <a:stretch>
            <a:fillRect/>
          </a:stretch>
        </a:blipFill>
      </dgm:spPr>
    </dgm:pt>
    <dgm:pt modelId="{526EE905-FF5C-4BE5-AEEE-FA8A9636A955}" type="pres">
      <dgm:prSet presAssocID="{4FD90817-736C-4D39-B95E-BAB3DC6C722F}" presName="txShp" presStyleLbl="node1" presStyleIdx="3" presStyleCnt="4" custScaleY="61982">
        <dgm:presLayoutVars>
          <dgm:bulletEnabled val="1"/>
        </dgm:presLayoutVars>
      </dgm:prSet>
      <dgm:spPr/>
      <dgm:t>
        <a:bodyPr/>
        <a:lstStyle/>
        <a:p>
          <a:endParaRPr lang="en-US"/>
        </a:p>
      </dgm:t>
    </dgm:pt>
  </dgm:ptLst>
  <dgm:cxnLst>
    <dgm:cxn modelId="{421965B8-40AC-4073-8D63-6B9FF76C4EE6}" type="presOf" srcId="{53D0861C-F5E4-47B6-B746-3448298B3BCE}" destId="{E3C696CC-3997-4412-961F-8C17868CE9F3}" srcOrd="0" destOrd="0" presId="urn:microsoft.com/office/officeart/2005/8/layout/vList3#1"/>
    <dgm:cxn modelId="{FD7DE93B-DF1B-4DE0-912E-ACD929C92EE1}" type="presOf" srcId="{1411B7C1-F3E4-405E-B3E4-5722C7DDDBF7}" destId="{3E8448C1-78D6-4EF8-AB81-B723445673A9}" srcOrd="0" destOrd="0" presId="urn:microsoft.com/office/officeart/2005/8/layout/vList3#1"/>
    <dgm:cxn modelId="{45344100-3711-44FF-8010-D2D36DB7A6AC}" type="presOf" srcId="{4ECB905B-24CD-4486-A301-024EE8EECBA7}" destId="{79D8D817-D695-4050-976F-FC11E6234DF3}" srcOrd="0" destOrd="0" presId="urn:microsoft.com/office/officeart/2005/8/layout/vList3#1"/>
    <dgm:cxn modelId="{07B54049-08FF-4AB9-AE4F-8DA533D765AA}" srcId="{1411B7C1-F3E4-405E-B3E4-5722C7DDDBF7}" destId="{53D0861C-F5E4-47B6-B746-3448298B3BCE}" srcOrd="2" destOrd="0" parTransId="{FA3705E0-AD77-465A-9AF9-8EAA89E227FE}" sibTransId="{B01D9704-4004-4CD4-940E-328D0436FBA4}"/>
    <dgm:cxn modelId="{79972AB4-A3F3-4842-A365-99D8A41A9D4A}" srcId="{1411B7C1-F3E4-405E-B3E4-5722C7DDDBF7}" destId="{64B226A9-C6FC-4CF6-B4F4-B48E87CCB031}" srcOrd="1" destOrd="0" parTransId="{C9C71EF4-D6E0-4D98-874E-D3AF3A10BCED}" sibTransId="{14BC62A2-60D4-40BC-B3A4-478A18B03E3B}"/>
    <dgm:cxn modelId="{F02F8CE9-CE2E-41F0-A81D-88F85E9A89D8}" type="presOf" srcId="{4FD90817-736C-4D39-B95E-BAB3DC6C722F}" destId="{526EE905-FF5C-4BE5-AEEE-FA8A9636A955}" srcOrd="0" destOrd="0" presId="urn:microsoft.com/office/officeart/2005/8/layout/vList3#1"/>
    <dgm:cxn modelId="{FFBA330F-6575-4E08-BBA9-91B788A5CEDC}" srcId="{1411B7C1-F3E4-405E-B3E4-5722C7DDDBF7}" destId="{4ECB905B-24CD-4486-A301-024EE8EECBA7}" srcOrd="0" destOrd="0" parTransId="{16152C9B-3444-4850-A9DF-0D4704E06F4E}" sibTransId="{0ED65590-B8B2-4C50-AAE5-DA1C730B9892}"/>
    <dgm:cxn modelId="{BCC1286E-2944-493D-85FA-D0CE4FC3BF54}" type="presOf" srcId="{64B226A9-C6FC-4CF6-B4F4-B48E87CCB031}" destId="{D6B55028-54C8-403B-B200-AEE6B7B3F473}" srcOrd="0" destOrd="0" presId="urn:microsoft.com/office/officeart/2005/8/layout/vList3#1"/>
    <dgm:cxn modelId="{EDCFC7D5-F37A-4ED1-8D4D-0E0A225B930F}" srcId="{1411B7C1-F3E4-405E-B3E4-5722C7DDDBF7}" destId="{4FD90817-736C-4D39-B95E-BAB3DC6C722F}" srcOrd="3" destOrd="0" parTransId="{DEF6A412-D1BF-413D-924D-474DE415E771}" sibTransId="{796D9E6E-3347-4DCB-9A74-A0992FF2B94E}"/>
    <dgm:cxn modelId="{937B1880-AB21-4558-AF59-A8887C893A9D}" type="presParOf" srcId="{3E8448C1-78D6-4EF8-AB81-B723445673A9}" destId="{90F93244-D02C-48C6-9360-514345342F44}" srcOrd="0" destOrd="0" presId="urn:microsoft.com/office/officeart/2005/8/layout/vList3#1"/>
    <dgm:cxn modelId="{26246717-BF98-4BCA-AB44-6B07AE414C6B}" type="presParOf" srcId="{90F93244-D02C-48C6-9360-514345342F44}" destId="{DBCF3A09-B722-4E27-BC10-3B5D03E48962}" srcOrd="0" destOrd="0" presId="urn:microsoft.com/office/officeart/2005/8/layout/vList3#1"/>
    <dgm:cxn modelId="{7688274C-C69E-408E-82B8-057FA2C7DF1F}" type="presParOf" srcId="{90F93244-D02C-48C6-9360-514345342F44}" destId="{79D8D817-D695-4050-976F-FC11E6234DF3}" srcOrd="1" destOrd="0" presId="urn:microsoft.com/office/officeart/2005/8/layout/vList3#1"/>
    <dgm:cxn modelId="{33380D02-75C3-4BA4-8150-97632CB77C72}" type="presParOf" srcId="{3E8448C1-78D6-4EF8-AB81-B723445673A9}" destId="{958D3A92-61B3-4358-989A-268020A0D411}" srcOrd="1" destOrd="0" presId="urn:microsoft.com/office/officeart/2005/8/layout/vList3#1"/>
    <dgm:cxn modelId="{C7BA197E-195A-49A2-AB5C-A861FF790AA8}" type="presParOf" srcId="{3E8448C1-78D6-4EF8-AB81-B723445673A9}" destId="{CF5473B0-3A7E-4139-A85A-A478CA7937D4}" srcOrd="2" destOrd="0" presId="urn:microsoft.com/office/officeart/2005/8/layout/vList3#1"/>
    <dgm:cxn modelId="{8E3F638E-E06E-40C6-8899-05731396B028}" type="presParOf" srcId="{CF5473B0-3A7E-4139-A85A-A478CA7937D4}" destId="{BED5C6FB-796A-4DA9-9993-54343EECF478}" srcOrd="0" destOrd="0" presId="urn:microsoft.com/office/officeart/2005/8/layout/vList3#1"/>
    <dgm:cxn modelId="{4BE91894-6AA2-4712-940F-C7842619D382}" type="presParOf" srcId="{CF5473B0-3A7E-4139-A85A-A478CA7937D4}" destId="{D6B55028-54C8-403B-B200-AEE6B7B3F473}" srcOrd="1" destOrd="0" presId="urn:microsoft.com/office/officeart/2005/8/layout/vList3#1"/>
    <dgm:cxn modelId="{13CFCB14-B5A3-4A53-ADA8-06CC46E91978}" type="presParOf" srcId="{3E8448C1-78D6-4EF8-AB81-B723445673A9}" destId="{96D71547-E4E5-4231-B08E-C4995BDDB1C8}" srcOrd="3" destOrd="0" presId="urn:microsoft.com/office/officeart/2005/8/layout/vList3#1"/>
    <dgm:cxn modelId="{CC9BB655-7B4F-40FE-A18B-242CC3A7C9D2}" type="presParOf" srcId="{3E8448C1-78D6-4EF8-AB81-B723445673A9}" destId="{8B63812F-32C3-407F-A09D-50D37C258C72}" srcOrd="4" destOrd="0" presId="urn:microsoft.com/office/officeart/2005/8/layout/vList3#1"/>
    <dgm:cxn modelId="{C665568A-0E79-4AC3-8282-75908F69CDFD}" type="presParOf" srcId="{8B63812F-32C3-407F-A09D-50D37C258C72}" destId="{44A605B0-4DA4-446D-840D-DA39B89B5D74}" srcOrd="0" destOrd="0" presId="urn:microsoft.com/office/officeart/2005/8/layout/vList3#1"/>
    <dgm:cxn modelId="{C5487C65-9F24-4362-B31E-52070CC9D8D6}" type="presParOf" srcId="{8B63812F-32C3-407F-A09D-50D37C258C72}" destId="{E3C696CC-3997-4412-961F-8C17868CE9F3}" srcOrd="1" destOrd="0" presId="urn:microsoft.com/office/officeart/2005/8/layout/vList3#1"/>
    <dgm:cxn modelId="{C8AB090F-4415-4DCB-AA43-75E6AC17C717}" type="presParOf" srcId="{3E8448C1-78D6-4EF8-AB81-B723445673A9}" destId="{74151AB8-804F-44ED-A07E-87C28038AEEF}" srcOrd="5" destOrd="0" presId="urn:microsoft.com/office/officeart/2005/8/layout/vList3#1"/>
    <dgm:cxn modelId="{0C11AC06-2E9D-48DC-A816-BAF74AA82D14}" type="presParOf" srcId="{3E8448C1-78D6-4EF8-AB81-B723445673A9}" destId="{4298655E-98D3-4AE2-80C8-36F2049BEEE6}" srcOrd="6" destOrd="0" presId="urn:microsoft.com/office/officeart/2005/8/layout/vList3#1"/>
    <dgm:cxn modelId="{9E55ED9A-B4E2-436D-82EB-02FC0023D12B}" type="presParOf" srcId="{4298655E-98D3-4AE2-80C8-36F2049BEEE6}" destId="{83CE3B63-7170-4576-A740-4D7C0486B5D6}" srcOrd="0" destOrd="0" presId="urn:microsoft.com/office/officeart/2005/8/layout/vList3#1"/>
    <dgm:cxn modelId="{B2A758AA-6A6D-4829-A800-1DDB9341C640}" type="presParOf" srcId="{4298655E-98D3-4AE2-80C8-36F2049BEEE6}" destId="{526EE905-FF5C-4BE5-AEEE-FA8A9636A955}"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11B7C1-F3E4-405E-B3E4-5722C7DDDBF7}" type="doc">
      <dgm:prSet loTypeId="urn:microsoft.com/office/officeart/2005/8/layout/vList3#1" loCatId="list" qsTypeId="urn:microsoft.com/office/officeart/2005/8/quickstyle/3d3" qsCatId="3D" csTypeId="urn:microsoft.com/office/officeart/2005/8/colors/colorful5" csCatId="colorful" phldr="1"/>
      <dgm:spPr/>
    </dgm:pt>
    <dgm:pt modelId="{4ECB905B-24CD-4486-A301-024EE8EECBA7}">
      <dgm:prSet phldrT="[Text]" custT="1"/>
      <dgm:spPr/>
      <dgm:t>
        <a:bodyPr/>
        <a:lstStyle/>
        <a:p>
          <a:r>
            <a:rPr lang="id-ID" sz="2800" dirty="0" smtClean="0"/>
            <a:t>Pembentukan OJK</a:t>
          </a:r>
          <a:endParaRPr lang="en-US" sz="2800" dirty="0"/>
        </a:p>
      </dgm:t>
    </dgm:pt>
    <dgm:pt modelId="{16152C9B-3444-4850-A9DF-0D4704E06F4E}" type="parTrans" cxnId="{FFBA330F-6575-4E08-BBA9-91B788A5CEDC}">
      <dgm:prSet/>
      <dgm:spPr/>
      <dgm:t>
        <a:bodyPr/>
        <a:lstStyle/>
        <a:p>
          <a:endParaRPr lang="en-US"/>
        </a:p>
      </dgm:t>
    </dgm:pt>
    <dgm:pt modelId="{0ED65590-B8B2-4C50-AAE5-DA1C730B9892}" type="sibTrans" cxnId="{FFBA330F-6575-4E08-BBA9-91B788A5CEDC}">
      <dgm:prSet/>
      <dgm:spPr/>
      <dgm:t>
        <a:bodyPr/>
        <a:lstStyle/>
        <a:p>
          <a:endParaRPr lang="en-US"/>
        </a:p>
      </dgm:t>
    </dgm:pt>
    <dgm:pt modelId="{3E8448C1-78D6-4EF8-AB81-B723445673A9}" type="pres">
      <dgm:prSet presAssocID="{1411B7C1-F3E4-405E-B3E4-5722C7DDDBF7}" presName="linearFlow" presStyleCnt="0">
        <dgm:presLayoutVars>
          <dgm:dir/>
          <dgm:resizeHandles val="exact"/>
        </dgm:presLayoutVars>
      </dgm:prSet>
      <dgm:spPr/>
    </dgm:pt>
    <dgm:pt modelId="{90F93244-D02C-48C6-9360-514345342F44}" type="pres">
      <dgm:prSet presAssocID="{4ECB905B-24CD-4486-A301-024EE8EECBA7}" presName="composite" presStyleCnt="0"/>
      <dgm:spPr/>
    </dgm:pt>
    <dgm:pt modelId="{DBCF3A09-B722-4E27-BC10-3B5D03E48962}" type="pres">
      <dgm:prSet presAssocID="{4ECB905B-24CD-4486-A301-024EE8EECBA7}" presName="imgShp" presStyleLbl="fgImgPlace1" presStyleIdx="0" presStyleCnt="1"/>
      <dgm:spPr>
        <a:blipFill rotWithShape="0">
          <a:blip xmlns:r="http://schemas.openxmlformats.org/officeDocument/2006/relationships" r:embed="rId1"/>
          <a:stretch>
            <a:fillRect/>
          </a:stretch>
        </a:blipFill>
      </dgm:spPr>
    </dgm:pt>
    <dgm:pt modelId="{79D8D817-D695-4050-976F-FC11E6234DF3}" type="pres">
      <dgm:prSet presAssocID="{4ECB905B-24CD-4486-A301-024EE8EECBA7}" presName="txShp" presStyleLbl="node1" presStyleIdx="0" presStyleCnt="1">
        <dgm:presLayoutVars>
          <dgm:bulletEnabled val="1"/>
        </dgm:presLayoutVars>
      </dgm:prSet>
      <dgm:spPr/>
      <dgm:t>
        <a:bodyPr/>
        <a:lstStyle/>
        <a:p>
          <a:endParaRPr lang="en-US"/>
        </a:p>
      </dgm:t>
    </dgm:pt>
  </dgm:ptLst>
  <dgm:cxnLst>
    <dgm:cxn modelId="{FFBA330F-6575-4E08-BBA9-91B788A5CEDC}" srcId="{1411B7C1-F3E4-405E-B3E4-5722C7DDDBF7}" destId="{4ECB905B-24CD-4486-A301-024EE8EECBA7}" srcOrd="0" destOrd="0" parTransId="{16152C9B-3444-4850-A9DF-0D4704E06F4E}" sibTransId="{0ED65590-B8B2-4C50-AAE5-DA1C730B9892}"/>
    <dgm:cxn modelId="{B5D87DDF-0624-4AAB-B8C0-6F45EB69BE49}" type="presOf" srcId="{1411B7C1-F3E4-405E-B3E4-5722C7DDDBF7}" destId="{3E8448C1-78D6-4EF8-AB81-B723445673A9}" srcOrd="0" destOrd="0" presId="urn:microsoft.com/office/officeart/2005/8/layout/vList3#1"/>
    <dgm:cxn modelId="{0D45DD3F-D060-4256-946B-0664AF0D35DB}" type="presOf" srcId="{4ECB905B-24CD-4486-A301-024EE8EECBA7}" destId="{79D8D817-D695-4050-976F-FC11E6234DF3}" srcOrd="0" destOrd="0" presId="urn:microsoft.com/office/officeart/2005/8/layout/vList3#1"/>
    <dgm:cxn modelId="{AAAF5257-9949-4F0A-90EF-75E3BE029C7D}" type="presParOf" srcId="{3E8448C1-78D6-4EF8-AB81-B723445673A9}" destId="{90F93244-D02C-48C6-9360-514345342F44}" srcOrd="0" destOrd="0" presId="urn:microsoft.com/office/officeart/2005/8/layout/vList3#1"/>
    <dgm:cxn modelId="{9D43C80A-6F8D-4917-9A6D-E5323E99DB24}" type="presParOf" srcId="{90F93244-D02C-48C6-9360-514345342F44}" destId="{DBCF3A09-B722-4E27-BC10-3B5D03E48962}" srcOrd="0" destOrd="0" presId="urn:microsoft.com/office/officeart/2005/8/layout/vList3#1"/>
    <dgm:cxn modelId="{07F90C98-B515-44F8-9C70-8ADF1525EC40}" type="presParOf" srcId="{90F93244-D02C-48C6-9360-514345342F44}" destId="{79D8D817-D695-4050-976F-FC11E6234DF3}"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792378-95AB-4E50-BFB5-295ADE34589C}" type="doc">
      <dgm:prSet loTypeId="urn:microsoft.com/office/officeart/2005/8/layout/hList9" loCatId="list" qsTypeId="urn:microsoft.com/office/officeart/2005/8/quickstyle/3d3" qsCatId="3D" csTypeId="urn:microsoft.com/office/officeart/2005/8/colors/colorful5" csCatId="colorful" phldr="1"/>
      <dgm:spPr/>
      <dgm:t>
        <a:bodyPr/>
        <a:lstStyle/>
        <a:p>
          <a:endParaRPr lang="en-US"/>
        </a:p>
      </dgm:t>
    </dgm:pt>
    <dgm:pt modelId="{CE49588E-840A-4C13-80FF-530176BD8057}">
      <dgm:prSet phldrT="[Text]" custT="1"/>
      <dgm:spPr/>
      <dgm:t>
        <a:bodyPr/>
        <a:lstStyle/>
        <a:p>
          <a:r>
            <a:rPr lang="en-US" sz="1600" b="1" cap="none" spc="0" dirty="0" err="1" smtClean="0">
              <a:ln w="18415" cmpd="sng">
                <a:prstDash val="solid"/>
              </a:ln>
              <a:effectLst>
                <a:outerShdw blurRad="63500" dir="3600000" algn="tl" rotWithShape="0">
                  <a:srgbClr val="000000">
                    <a:alpha val="70000"/>
                  </a:srgbClr>
                </a:outerShdw>
              </a:effectLst>
            </a:rPr>
            <a:t>Perkembangan</a:t>
          </a:r>
          <a:r>
            <a:rPr lang="en-US" sz="1600" b="1" cap="none" spc="0" dirty="0" smtClean="0">
              <a:ln w="18415" cmpd="sng">
                <a:prstDash val="solid"/>
              </a:ln>
              <a:effectLst>
                <a:outerShdw blurRad="63500" dir="3600000" algn="tl" rotWithShape="0">
                  <a:srgbClr val="000000">
                    <a:alpha val="70000"/>
                  </a:srgbClr>
                </a:outerShdw>
              </a:effectLst>
            </a:rPr>
            <a:t> </a:t>
          </a:r>
          <a:r>
            <a:rPr lang="en-US" sz="1600" b="1" cap="none" spc="0" dirty="0" err="1" smtClean="0">
              <a:ln w="18415" cmpd="sng">
                <a:prstDash val="solid"/>
              </a:ln>
              <a:effectLst>
                <a:outerShdw blurRad="63500" dir="3600000" algn="tl" rotWithShape="0">
                  <a:srgbClr val="000000">
                    <a:alpha val="70000"/>
                  </a:srgbClr>
                </a:outerShdw>
              </a:effectLst>
            </a:rPr>
            <a:t>Sistem</a:t>
          </a:r>
          <a:r>
            <a:rPr lang="en-US" sz="1600" b="1" cap="none" spc="0" dirty="0" smtClean="0">
              <a:ln w="18415" cmpd="sng">
                <a:prstDash val="solid"/>
              </a:ln>
              <a:effectLst>
                <a:outerShdw blurRad="63500" dir="3600000" algn="tl" rotWithShape="0">
                  <a:srgbClr val="000000">
                    <a:alpha val="70000"/>
                  </a:srgbClr>
                </a:outerShdw>
              </a:effectLst>
            </a:rPr>
            <a:t> </a:t>
          </a:r>
          <a:r>
            <a:rPr lang="en-US" sz="1600" b="1" cap="none" spc="0" dirty="0" err="1" smtClean="0">
              <a:ln w="18415" cmpd="sng">
                <a:prstDash val="solid"/>
              </a:ln>
              <a:effectLst>
                <a:outerShdw blurRad="63500" dir="3600000" algn="tl" rotWithShape="0">
                  <a:srgbClr val="000000">
                    <a:alpha val="70000"/>
                  </a:srgbClr>
                </a:outerShdw>
              </a:effectLst>
            </a:rPr>
            <a:t>Keuangan</a:t>
          </a:r>
          <a:endParaRPr lang="en-US" sz="1600" b="1" cap="none" spc="0" dirty="0">
            <a:ln w="18415" cmpd="sng">
              <a:prstDash val="solid"/>
            </a:ln>
            <a:effectLst>
              <a:outerShdw blurRad="63500" dir="3600000" algn="tl" rotWithShape="0">
                <a:srgbClr val="000000">
                  <a:alpha val="70000"/>
                </a:srgbClr>
              </a:outerShdw>
            </a:effectLst>
          </a:endParaRPr>
        </a:p>
      </dgm:t>
    </dgm:pt>
    <dgm:pt modelId="{E14AA263-C0E0-4F14-BDA8-AF3CBDDF9A69}" type="parTrans" cxnId="{0224780D-2D98-4F11-8446-8CFDBD1409C1}">
      <dgm:prSet/>
      <dgm:spPr/>
      <dgm:t>
        <a:bodyPr/>
        <a:lstStyle/>
        <a:p>
          <a:endParaRPr lang="en-US"/>
        </a:p>
      </dgm:t>
    </dgm:pt>
    <dgm:pt modelId="{EBFA9E4B-6DBD-4690-81DB-18D8A4DA7EB9}" type="sibTrans" cxnId="{0224780D-2D98-4F11-8446-8CFDBD1409C1}">
      <dgm:prSet/>
      <dgm:spPr/>
      <dgm:t>
        <a:bodyPr/>
        <a:lstStyle/>
        <a:p>
          <a:endParaRPr lang="en-US"/>
        </a:p>
      </dgm:t>
    </dgm:pt>
    <dgm:pt modelId="{810F2396-8F14-4AE3-866F-5F48CAD77BFF}">
      <dgm:prSet phldrT="[Text]" custT="1"/>
      <dgm:spPr/>
      <dgm:t>
        <a:bodyPr/>
        <a:lstStyle/>
        <a:p>
          <a:pPr algn="ctr">
            <a:lnSpc>
              <a:spcPct val="100000"/>
            </a:lnSpc>
          </a:pPr>
          <a:r>
            <a:rPr lang="en-US" sz="1600" b="1" dirty="0" err="1" smtClean="0"/>
            <a:t>Konglomerasi</a:t>
          </a:r>
          <a:r>
            <a:rPr lang="en-US" sz="1600" b="1" dirty="0" smtClean="0"/>
            <a:t> </a:t>
          </a:r>
          <a:r>
            <a:rPr lang="en-US" sz="1600" b="1" dirty="0" err="1" smtClean="0"/>
            <a:t>bisnis</a:t>
          </a:r>
          <a:endParaRPr lang="en-US" sz="1600" b="1" dirty="0"/>
        </a:p>
      </dgm:t>
    </dgm:pt>
    <dgm:pt modelId="{AEE60536-94D6-4C13-A4D4-7BE8626D4FCE}" type="parTrans" cxnId="{4815B201-FEA6-4DB3-8DA2-C23AE0373338}">
      <dgm:prSet/>
      <dgm:spPr/>
      <dgm:t>
        <a:bodyPr/>
        <a:lstStyle/>
        <a:p>
          <a:endParaRPr lang="en-US"/>
        </a:p>
      </dgm:t>
    </dgm:pt>
    <dgm:pt modelId="{46BC631B-20C5-4E59-8994-44AEF190EBCB}" type="sibTrans" cxnId="{4815B201-FEA6-4DB3-8DA2-C23AE0373338}">
      <dgm:prSet/>
      <dgm:spPr/>
      <dgm:t>
        <a:bodyPr/>
        <a:lstStyle/>
        <a:p>
          <a:endParaRPr lang="en-US"/>
        </a:p>
      </dgm:t>
    </dgm:pt>
    <dgm:pt modelId="{C5550F23-3A4F-45C2-A1C7-0E7E7C427EA8}">
      <dgm:prSet phldrT="[Text]" custT="1"/>
      <dgm:spPr/>
      <dgm:t>
        <a:bodyPr/>
        <a:lstStyle/>
        <a:p>
          <a:pPr algn="ctr">
            <a:lnSpc>
              <a:spcPct val="100000"/>
            </a:lnSpc>
          </a:pPr>
          <a:r>
            <a:rPr lang="en-US" sz="1600" b="1" i="1" smtClean="0"/>
            <a:t>Hybrid </a:t>
          </a:r>
          <a:r>
            <a:rPr lang="id-ID" sz="1600" b="1" i="1" smtClean="0"/>
            <a:t>p</a:t>
          </a:r>
          <a:r>
            <a:rPr lang="en-US" sz="1600" b="1" i="1" smtClean="0"/>
            <a:t>roducts</a:t>
          </a:r>
          <a:endParaRPr lang="en-US" sz="1600" b="1" i="1" dirty="0" smtClean="0"/>
        </a:p>
      </dgm:t>
    </dgm:pt>
    <dgm:pt modelId="{D0E77D06-5989-4B5D-BF5D-B309E48E0FC9}" type="parTrans" cxnId="{9484C613-AEE1-4120-97E3-5969695F002A}">
      <dgm:prSet/>
      <dgm:spPr/>
      <dgm:t>
        <a:bodyPr/>
        <a:lstStyle/>
        <a:p>
          <a:endParaRPr lang="en-US"/>
        </a:p>
      </dgm:t>
    </dgm:pt>
    <dgm:pt modelId="{EB9F3F45-F3D4-468D-A2DC-8D14892227D8}" type="sibTrans" cxnId="{9484C613-AEE1-4120-97E3-5969695F002A}">
      <dgm:prSet/>
      <dgm:spPr/>
      <dgm:t>
        <a:bodyPr/>
        <a:lstStyle/>
        <a:p>
          <a:endParaRPr lang="en-US"/>
        </a:p>
      </dgm:t>
    </dgm:pt>
    <dgm:pt modelId="{FAA551DC-F656-439A-AA60-DB715960F897}">
      <dgm:prSet phldrT="[Text]" custT="1"/>
      <dgm:spPr/>
      <dgm:t>
        <a:bodyPr/>
        <a:lstStyle/>
        <a:p>
          <a:pPr algn="ctr">
            <a:lnSpc>
              <a:spcPct val="100000"/>
            </a:lnSpc>
          </a:pPr>
          <a:r>
            <a:rPr lang="en-US" sz="1600" b="1" i="1" smtClean="0"/>
            <a:t>Regulatory arbitrage</a:t>
          </a:r>
          <a:endParaRPr lang="en-US" sz="1600" b="1" i="1" dirty="0" smtClean="0"/>
        </a:p>
      </dgm:t>
    </dgm:pt>
    <dgm:pt modelId="{0BF6DF83-3210-4A94-9655-631355E9C176}" type="parTrans" cxnId="{71D0926B-A862-4EE9-9EE4-64C30D22B7B7}">
      <dgm:prSet/>
      <dgm:spPr/>
      <dgm:t>
        <a:bodyPr/>
        <a:lstStyle/>
        <a:p>
          <a:endParaRPr lang="en-US"/>
        </a:p>
      </dgm:t>
    </dgm:pt>
    <dgm:pt modelId="{7FC7F243-5721-4921-AFCA-705741EFF67B}" type="sibTrans" cxnId="{71D0926B-A862-4EE9-9EE4-64C30D22B7B7}">
      <dgm:prSet/>
      <dgm:spPr/>
      <dgm:t>
        <a:bodyPr/>
        <a:lstStyle/>
        <a:p>
          <a:endParaRPr lang="en-US"/>
        </a:p>
      </dgm:t>
    </dgm:pt>
    <dgm:pt modelId="{CFE2ECD9-3197-45E9-A8EA-0AFE6FFA0F2C}">
      <dgm:prSet phldrT="[Text]" custT="1"/>
      <dgm:spPr/>
      <dgm:t>
        <a:bodyPr/>
        <a:lstStyle/>
        <a:p>
          <a:pPr algn="ctr">
            <a:lnSpc>
              <a:spcPct val="100000"/>
            </a:lnSpc>
          </a:pPr>
          <a:r>
            <a:rPr lang="en-US" sz="1600" b="1" i="0" smtClean="0"/>
            <a:t>UU </a:t>
          </a:r>
          <a:r>
            <a:rPr lang="id-ID" sz="1600" b="1" i="0" smtClean="0"/>
            <a:t>Bank Indonesia </a:t>
          </a:r>
          <a:r>
            <a:rPr lang="id-ID" sz="1400" b="0" i="0" smtClean="0"/>
            <a:t>mengamanatkan pembentukan lembaga pengawasan sektor jasa keuangan</a:t>
          </a:r>
          <a:endParaRPr lang="en-US" sz="1600" b="0" i="0" dirty="0"/>
        </a:p>
      </dgm:t>
    </dgm:pt>
    <dgm:pt modelId="{A1E40D50-D293-4392-885E-C4BABED71C9B}">
      <dgm:prSet phldrT="[Text]" custT="1"/>
      <dgm:spPr/>
      <dgm:t>
        <a:bodyPr/>
        <a:lstStyle/>
        <a:p>
          <a:r>
            <a:rPr lang="en-US" sz="1600" b="1" cap="none" spc="0" smtClean="0">
              <a:ln w="18415" cmpd="sng">
                <a:prstDash val="solid"/>
              </a:ln>
              <a:effectLst>
                <a:outerShdw blurRad="63500" dir="3600000" algn="tl" rotWithShape="0">
                  <a:srgbClr val="000000">
                    <a:alpha val="70000"/>
                  </a:srgbClr>
                </a:outerShdw>
              </a:effectLst>
            </a:rPr>
            <a:t>Amanat Undang-Undang</a:t>
          </a:r>
          <a:endParaRPr lang="en-US" sz="1600" b="1" cap="none" spc="0" dirty="0">
            <a:ln w="18415" cmpd="sng">
              <a:prstDash val="solid"/>
            </a:ln>
            <a:effectLst>
              <a:outerShdw blurRad="63500" dir="3600000" algn="tl" rotWithShape="0">
                <a:srgbClr val="000000">
                  <a:alpha val="70000"/>
                </a:srgbClr>
              </a:outerShdw>
            </a:effectLst>
          </a:endParaRPr>
        </a:p>
      </dgm:t>
    </dgm:pt>
    <dgm:pt modelId="{2A663EDB-08AB-4976-97DC-C77751E9B2AF}" type="sibTrans" cxnId="{C5A4A5C8-CEBE-4D8F-BB4D-C3D4509F4714}">
      <dgm:prSet/>
      <dgm:spPr/>
      <dgm:t>
        <a:bodyPr/>
        <a:lstStyle/>
        <a:p>
          <a:endParaRPr lang="en-US"/>
        </a:p>
      </dgm:t>
    </dgm:pt>
    <dgm:pt modelId="{AFEE2F86-7EFE-4235-972F-EE5A572BC1E3}" type="parTrans" cxnId="{C5A4A5C8-CEBE-4D8F-BB4D-C3D4509F4714}">
      <dgm:prSet/>
      <dgm:spPr/>
      <dgm:t>
        <a:bodyPr/>
        <a:lstStyle/>
        <a:p>
          <a:endParaRPr lang="en-US"/>
        </a:p>
      </dgm:t>
    </dgm:pt>
    <dgm:pt modelId="{8C9E5DA4-1F8E-48CF-8953-92359DD6A19D}" type="sibTrans" cxnId="{7DE816FE-6E3A-495C-B8CC-B94CDA90DF6B}">
      <dgm:prSet/>
      <dgm:spPr/>
      <dgm:t>
        <a:bodyPr/>
        <a:lstStyle/>
        <a:p>
          <a:endParaRPr lang="en-US"/>
        </a:p>
      </dgm:t>
    </dgm:pt>
    <dgm:pt modelId="{8AB9AD71-8677-4879-8B58-B530E562E8F4}" type="parTrans" cxnId="{7DE816FE-6E3A-495C-B8CC-B94CDA90DF6B}">
      <dgm:prSet/>
      <dgm:spPr/>
      <dgm:t>
        <a:bodyPr/>
        <a:lstStyle/>
        <a:p>
          <a:endParaRPr lang="en-US"/>
        </a:p>
      </dgm:t>
    </dgm:pt>
    <dgm:pt modelId="{544693FF-3E14-4337-B57D-960DFF981622}">
      <dgm:prSet phldrT="[Text]" custT="1"/>
      <dgm:spPr/>
      <dgm:t>
        <a:bodyPr/>
        <a:lstStyle/>
        <a:p>
          <a:pPr algn="ctr">
            <a:lnSpc>
              <a:spcPct val="100000"/>
            </a:lnSpc>
          </a:pPr>
          <a:r>
            <a:rPr lang="en-US" sz="1600" b="1" smtClean="0"/>
            <a:t>Koordinasi lintas sektoral</a:t>
          </a:r>
          <a:endParaRPr lang="en-US" sz="1600" b="1" dirty="0"/>
        </a:p>
      </dgm:t>
    </dgm:pt>
    <dgm:pt modelId="{657AD70F-8CCC-4E08-93AB-F9EBD207AD34}">
      <dgm:prSet phldrT="[Text]" custT="1"/>
      <dgm:spPr/>
      <dgm:t>
        <a:bodyPr/>
        <a:lstStyle/>
        <a:p>
          <a:pPr algn="ctr">
            <a:lnSpc>
              <a:spcPct val="100000"/>
            </a:lnSpc>
          </a:pPr>
          <a:r>
            <a:rPr lang="en-US" sz="1600" b="1" dirty="0" err="1" smtClean="0"/>
            <a:t>Perlindungan</a:t>
          </a:r>
          <a:r>
            <a:rPr lang="en-US" sz="1600" b="1" dirty="0" smtClean="0"/>
            <a:t> </a:t>
          </a:r>
          <a:r>
            <a:rPr lang="en-US" sz="1600" b="1" dirty="0" err="1" smtClean="0"/>
            <a:t>konsumen</a:t>
          </a:r>
          <a:endParaRPr lang="en-US" sz="1600" b="1" dirty="0"/>
        </a:p>
      </dgm:t>
    </dgm:pt>
    <dgm:pt modelId="{1CB1A18E-8D4B-4978-8631-6A3402C54208}">
      <dgm:prSet phldrT="[Text]" custT="1"/>
      <dgm:spPr/>
      <dgm:t>
        <a:bodyPr/>
        <a:lstStyle/>
        <a:p>
          <a:pPr algn="ctr">
            <a:lnSpc>
              <a:spcPct val="100000"/>
            </a:lnSpc>
          </a:pPr>
          <a:r>
            <a:rPr lang="en-US" sz="1600" b="1" i="1" smtClean="0"/>
            <a:t>Moral hazard</a:t>
          </a:r>
          <a:endParaRPr lang="en-US" sz="1600" b="1" i="1" dirty="0"/>
        </a:p>
      </dgm:t>
    </dgm:pt>
    <dgm:pt modelId="{95EC23E3-61C1-4066-B950-25152241DA36}">
      <dgm:prSet phldrT="[Text]" custT="1"/>
      <dgm:spPr/>
      <dgm:t>
        <a:bodyPr/>
        <a:lstStyle/>
        <a:p>
          <a:r>
            <a:rPr lang="en-US" sz="1600" b="1" cap="none" spc="0" smtClean="0">
              <a:ln w="18415" cmpd="sng">
                <a:prstDash val="solid"/>
              </a:ln>
              <a:effectLst>
                <a:outerShdw blurRad="63500" dir="3600000" algn="tl" rotWithShape="0">
                  <a:srgbClr val="000000">
                    <a:alpha val="70000"/>
                  </a:srgbClr>
                </a:outerShdw>
              </a:effectLst>
            </a:rPr>
            <a:t>Permasalahan di Sektor Keuangan</a:t>
          </a:r>
          <a:endParaRPr lang="en-US" sz="1600" dirty="0"/>
        </a:p>
      </dgm:t>
    </dgm:pt>
    <dgm:pt modelId="{2C0B9507-803A-4DFA-A7CF-E26035002661}" type="sibTrans" cxnId="{99F5CBC2-A6FB-4250-890D-148E962E6966}">
      <dgm:prSet/>
      <dgm:spPr/>
      <dgm:t>
        <a:bodyPr/>
        <a:lstStyle/>
        <a:p>
          <a:endParaRPr lang="en-US"/>
        </a:p>
      </dgm:t>
    </dgm:pt>
    <dgm:pt modelId="{F5E2E5AA-1F2C-4BF1-89CA-FDA46CD14904}" type="parTrans" cxnId="{99F5CBC2-A6FB-4250-890D-148E962E6966}">
      <dgm:prSet/>
      <dgm:spPr/>
      <dgm:t>
        <a:bodyPr/>
        <a:lstStyle/>
        <a:p>
          <a:endParaRPr lang="en-US"/>
        </a:p>
      </dgm:t>
    </dgm:pt>
    <dgm:pt modelId="{CB6AA38A-24E6-4212-8DAB-2CBC17F86A12}" type="sibTrans" cxnId="{503C171D-FCA8-40A8-B203-B3C7717194F2}">
      <dgm:prSet/>
      <dgm:spPr/>
      <dgm:t>
        <a:bodyPr/>
        <a:lstStyle/>
        <a:p>
          <a:endParaRPr lang="en-US"/>
        </a:p>
      </dgm:t>
    </dgm:pt>
    <dgm:pt modelId="{97DD0F83-AA1C-4413-936E-47B6680D2C66}" type="parTrans" cxnId="{503C171D-FCA8-40A8-B203-B3C7717194F2}">
      <dgm:prSet/>
      <dgm:spPr/>
      <dgm:t>
        <a:bodyPr/>
        <a:lstStyle/>
        <a:p>
          <a:endParaRPr lang="en-US"/>
        </a:p>
      </dgm:t>
    </dgm:pt>
    <dgm:pt modelId="{6DFED87E-9C22-4BC8-AF00-E0DE438FE5F0}" type="sibTrans" cxnId="{61F32D3B-54E1-4AA5-8798-09306456B1B3}">
      <dgm:prSet/>
      <dgm:spPr/>
      <dgm:t>
        <a:bodyPr/>
        <a:lstStyle/>
        <a:p>
          <a:endParaRPr lang="en-US"/>
        </a:p>
      </dgm:t>
    </dgm:pt>
    <dgm:pt modelId="{27CA4FFD-41FD-440C-90E8-A2BD7F408C70}" type="parTrans" cxnId="{61F32D3B-54E1-4AA5-8798-09306456B1B3}">
      <dgm:prSet/>
      <dgm:spPr/>
      <dgm:t>
        <a:bodyPr/>
        <a:lstStyle/>
        <a:p>
          <a:endParaRPr lang="en-US"/>
        </a:p>
      </dgm:t>
    </dgm:pt>
    <dgm:pt modelId="{188F01EA-44F4-477E-9579-1901717CA954}" type="sibTrans" cxnId="{594C16FE-5426-4E2F-B4CC-822C0AC791F3}">
      <dgm:prSet/>
      <dgm:spPr/>
      <dgm:t>
        <a:bodyPr/>
        <a:lstStyle/>
        <a:p>
          <a:endParaRPr lang="en-US"/>
        </a:p>
      </dgm:t>
    </dgm:pt>
    <dgm:pt modelId="{04920220-470A-4833-9221-CB094FF3FC72}" type="parTrans" cxnId="{594C16FE-5426-4E2F-B4CC-822C0AC791F3}">
      <dgm:prSet/>
      <dgm:spPr/>
      <dgm:t>
        <a:bodyPr/>
        <a:lstStyle/>
        <a:p>
          <a:endParaRPr lang="en-US"/>
        </a:p>
      </dgm:t>
    </dgm:pt>
    <dgm:pt modelId="{2E35BBB1-D037-4B0A-9D4E-7A7469EF2CEB}" type="pres">
      <dgm:prSet presAssocID="{53792378-95AB-4E50-BFB5-295ADE34589C}" presName="list" presStyleCnt="0">
        <dgm:presLayoutVars>
          <dgm:dir/>
          <dgm:animLvl val="lvl"/>
        </dgm:presLayoutVars>
      </dgm:prSet>
      <dgm:spPr/>
      <dgm:t>
        <a:bodyPr/>
        <a:lstStyle/>
        <a:p>
          <a:endParaRPr lang="en-US"/>
        </a:p>
      </dgm:t>
    </dgm:pt>
    <dgm:pt modelId="{AF2832F8-01A1-432B-ADB1-AFEA19AE9A69}" type="pres">
      <dgm:prSet presAssocID="{CE49588E-840A-4C13-80FF-530176BD8057}" presName="posSpace" presStyleCnt="0"/>
      <dgm:spPr/>
      <dgm:t>
        <a:bodyPr/>
        <a:lstStyle/>
        <a:p>
          <a:endParaRPr lang="en-US"/>
        </a:p>
      </dgm:t>
    </dgm:pt>
    <dgm:pt modelId="{98F56618-330C-482A-BDF2-681FF332A841}" type="pres">
      <dgm:prSet presAssocID="{CE49588E-840A-4C13-80FF-530176BD8057}" presName="vertFlow" presStyleCnt="0"/>
      <dgm:spPr/>
      <dgm:t>
        <a:bodyPr/>
        <a:lstStyle/>
        <a:p>
          <a:endParaRPr lang="en-US"/>
        </a:p>
      </dgm:t>
    </dgm:pt>
    <dgm:pt modelId="{690FA0D3-A29A-45A3-B980-426CE0A7B82A}" type="pres">
      <dgm:prSet presAssocID="{CE49588E-840A-4C13-80FF-530176BD8057}" presName="topSpace" presStyleCnt="0"/>
      <dgm:spPr/>
      <dgm:t>
        <a:bodyPr/>
        <a:lstStyle/>
        <a:p>
          <a:endParaRPr lang="en-US"/>
        </a:p>
      </dgm:t>
    </dgm:pt>
    <dgm:pt modelId="{86781BE3-F03A-4234-B4F6-42551E85CA7C}" type="pres">
      <dgm:prSet presAssocID="{CE49588E-840A-4C13-80FF-530176BD8057}" presName="firstComp" presStyleCnt="0"/>
      <dgm:spPr/>
      <dgm:t>
        <a:bodyPr/>
        <a:lstStyle/>
        <a:p>
          <a:endParaRPr lang="en-US"/>
        </a:p>
      </dgm:t>
    </dgm:pt>
    <dgm:pt modelId="{360F8F5F-B1D8-4ACC-ABD1-9D728B51BDAA}" type="pres">
      <dgm:prSet presAssocID="{CE49588E-840A-4C13-80FF-530176BD8057}" presName="firstChild" presStyleLbl="bgAccFollowNode1" presStyleIdx="0" presStyleCnt="7" custScaleX="107331" custScaleY="59688" custLinFactNeighborX="25631" custLinFactNeighborY="47592"/>
      <dgm:spPr/>
      <dgm:t>
        <a:bodyPr/>
        <a:lstStyle/>
        <a:p>
          <a:endParaRPr lang="en-US"/>
        </a:p>
      </dgm:t>
    </dgm:pt>
    <dgm:pt modelId="{1FAB373E-31C2-4DE2-B04E-237DCBF1186D}" type="pres">
      <dgm:prSet presAssocID="{CE49588E-840A-4C13-80FF-530176BD8057}" presName="firstChildTx" presStyleLbl="bgAccFollowNode1" presStyleIdx="0" presStyleCnt="7">
        <dgm:presLayoutVars>
          <dgm:bulletEnabled val="1"/>
        </dgm:presLayoutVars>
      </dgm:prSet>
      <dgm:spPr/>
      <dgm:t>
        <a:bodyPr/>
        <a:lstStyle/>
        <a:p>
          <a:endParaRPr lang="en-US"/>
        </a:p>
      </dgm:t>
    </dgm:pt>
    <dgm:pt modelId="{28A5F042-EF36-4569-87A8-4EF2E9D3B935}" type="pres">
      <dgm:prSet presAssocID="{C5550F23-3A4F-45C2-A1C7-0E7E7C427EA8}" presName="comp" presStyleCnt="0"/>
      <dgm:spPr/>
      <dgm:t>
        <a:bodyPr/>
        <a:lstStyle/>
        <a:p>
          <a:endParaRPr lang="en-US"/>
        </a:p>
      </dgm:t>
    </dgm:pt>
    <dgm:pt modelId="{75B4A629-A46D-43E1-BDA8-A2B535F5CBAC}" type="pres">
      <dgm:prSet presAssocID="{C5550F23-3A4F-45C2-A1C7-0E7E7C427EA8}" presName="child" presStyleLbl="bgAccFollowNode1" presStyleIdx="1" presStyleCnt="7" custScaleX="107331" custScaleY="61776" custLinFactNeighborX="25631" custLinFactNeighborY="52704"/>
      <dgm:spPr/>
      <dgm:t>
        <a:bodyPr/>
        <a:lstStyle/>
        <a:p>
          <a:endParaRPr lang="en-US"/>
        </a:p>
      </dgm:t>
    </dgm:pt>
    <dgm:pt modelId="{442D33AD-EF31-4929-A801-1400E23D58F5}" type="pres">
      <dgm:prSet presAssocID="{C5550F23-3A4F-45C2-A1C7-0E7E7C427EA8}" presName="childTx" presStyleLbl="bgAccFollowNode1" presStyleIdx="1" presStyleCnt="7">
        <dgm:presLayoutVars>
          <dgm:bulletEnabled val="1"/>
        </dgm:presLayoutVars>
      </dgm:prSet>
      <dgm:spPr/>
      <dgm:t>
        <a:bodyPr/>
        <a:lstStyle/>
        <a:p>
          <a:endParaRPr lang="en-US"/>
        </a:p>
      </dgm:t>
    </dgm:pt>
    <dgm:pt modelId="{3C97C861-3CBB-4B9F-8D65-143471C322E4}" type="pres">
      <dgm:prSet presAssocID="{FAA551DC-F656-439A-AA60-DB715960F897}" presName="comp" presStyleCnt="0"/>
      <dgm:spPr/>
      <dgm:t>
        <a:bodyPr/>
        <a:lstStyle/>
        <a:p>
          <a:endParaRPr lang="en-US"/>
        </a:p>
      </dgm:t>
    </dgm:pt>
    <dgm:pt modelId="{E4303043-8ADA-45A9-AF7A-5E37BC5A108F}" type="pres">
      <dgm:prSet presAssocID="{FAA551DC-F656-439A-AA60-DB715960F897}" presName="child" presStyleLbl="bgAccFollowNode1" presStyleIdx="2" presStyleCnt="7" custScaleX="107331" custScaleY="69634" custLinFactNeighborX="25231" custLinFactNeighborY="57802"/>
      <dgm:spPr/>
      <dgm:t>
        <a:bodyPr/>
        <a:lstStyle/>
        <a:p>
          <a:endParaRPr lang="en-US"/>
        </a:p>
      </dgm:t>
    </dgm:pt>
    <dgm:pt modelId="{1E7B1A3A-4D7D-451E-83EE-E523CCA41056}" type="pres">
      <dgm:prSet presAssocID="{FAA551DC-F656-439A-AA60-DB715960F897}" presName="childTx" presStyleLbl="bgAccFollowNode1" presStyleIdx="2" presStyleCnt="7">
        <dgm:presLayoutVars>
          <dgm:bulletEnabled val="1"/>
        </dgm:presLayoutVars>
      </dgm:prSet>
      <dgm:spPr/>
      <dgm:t>
        <a:bodyPr/>
        <a:lstStyle/>
        <a:p>
          <a:endParaRPr lang="en-US"/>
        </a:p>
      </dgm:t>
    </dgm:pt>
    <dgm:pt modelId="{50F960EF-F147-4650-B5DC-ACF19A54EE07}" type="pres">
      <dgm:prSet presAssocID="{CE49588E-840A-4C13-80FF-530176BD8057}" presName="negSpace" presStyleCnt="0"/>
      <dgm:spPr/>
      <dgm:t>
        <a:bodyPr/>
        <a:lstStyle/>
        <a:p>
          <a:endParaRPr lang="en-US"/>
        </a:p>
      </dgm:t>
    </dgm:pt>
    <dgm:pt modelId="{2916759C-EAD6-45CF-9E1A-8C2F38B82BB9}" type="pres">
      <dgm:prSet presAssocID="{CE49588E-840A-4C13-80FF-530176BD8057}" presName="circle" presStyleLbl="node1" presStyleIdx="0" presStyleCnt="3" custScaleX="192488" custLinFactNeighborX="27465" custLinFactNeighborY="-14270"/>
      <dgm:spPr/>
      <dgm:t>
        <a:bodyPr/>
        <a:lstStyle/>
        <a:p>
          <a:endParaRPr lang="en-US"/>
        </a:p>
      </dgm:t>
    </dgm:pt>
    <dgm:pt modelId="{6049767C-B18C-402A-B433-B6935E68CE54}" type="pres">
      <dgm:prSet presAssocID="{EBFA9E4B-6DBD-4690-81DB-18D8A4DA7EB9}" presName="transSpace" presStyleCnt="0"/>
      <dgm:spPr/>
      <dgm:t>
        <a:bodyPr/>
        <a:lstStyle/>
        <a:p>
          <a:endParaRPr lang="en-US"/>
        </a:p>
      </dgm:t>
    </dgm:pt>
    <dgm:pt modelId="{B4CA9D4C-0A69-47FF-91AA-465A55262309}" type="pres">
      <dgm:prSet presAssocID="{95EC23E3-61C1-4066-B950-25152241DA36}" presName="posSpace" presStyleCnt="0"/>
      <dgm:spPr/>
      <dgm:t>
        <a:bodyPr/>
        <a:lstStyle/>
        <a:p>
          <a:endParaRPr lang="en-US"/>
        </a:p>
      </dgm:t>
    </dgm:pt>
    <dgm:pt modelId="{8DB92B06-3D39-4147-87EC-1FBF49B7930C}" type="pres">
      <dgm:prSet presAssocID="{95EC23E3-61C1-4066-B950-25152241DA36}" presName="vertFlow" presStyleCnt="0"/>
      <dgm:spPr/>
      <dgm:t>
        <a:bodyPr/>
        <a:lstStyle/>
        <a:p>
          <a:endParaRPr lang="en-US"/>
        </a:p>
      </dgm:t>
    </dgm:pt>
    <dgm:pt modelId="{E2064060-4C26-42D4-A663-7673A8907050}" type="pres">
      <dgm:prSet presAssocID="{95EC23E3-61C1-4066-B950-25152241DA36}" presName="topSpace" presStyleCnt="0"/>
      <dgm:spPr/>
      <dgm:t>
        <a:bodyPr/>
        <a:lstStyle/>
        <a:p>
          <a:endParaRPr lang="en-US"/>
        </a:p>
      </dgm:t>
    </dgm:pt>
    <dgm:pt modelId="{03E78D51-C3C3-4E3A-BDB8-E31953EDAEA1}" type="pres">
      <dgm:prSet presAssocID="{95EC23E3-61C1-4066-B950-25152241DA36}" presName="firstComp" presStyleCnt="0"/>
      <dgm:spPr/>
      <dgm:t>
        <a:bodyPr/>
        <a:lstStyle/>
        <a:p>
          <a:endParaRPr lang="en-US"/>
        </a:p>
      </dgm:t>
    </dgm:pt>
    <dgm:pt modelId="{59CD5268-0F5C-44B1-B296-43C30A5C860B}" type="pres">
      <dgm:prSet presAssocID="{95EC23E3-61C1-4066-B950-25152241DA36}" presName="firstChild" presStyleLbl="bgAccFollowNode1" presStyleIdx="3" presStyleCnt="7" custScaleX="103993" custScaleY="64914" custLinFactNeighborY="47339"/>
      <dgm:spPr/>
      <dgm:t>
        <a:bodyPr/>
        <a:lstStyle/>
        <a:p>
          <a:endParaRPr lang="en-US"/>
        </a:p>
      </dgm:t>
    </dgm:pt>
    <dgm:pt modelId="{5ABEB218-D4CE-4F48-9C4C-60108CA6BE06}" type="pres">
      <dgm:prSet presAssocID="{95EC23E3-61C1-4066-B950-25152241DA36}" presName="firstChildTx" presStyleLbl="bgAccFollowNode1" presStyleIdx="3" presStyleCnt="7">
        <dgm:presLayoutVars>
          <dgm:bulletEnabled val="1"/>
        </dgm:presLayoutVars>
      </dgm:prSet>
      <dgm:spPr/>
      <dgm:t>
        <a:bodyPr/>
        <a:lstStyle/>
        <a:p>
          <a:endParaRPr lang="en-US"/>
        </a:p>
      </dgm:t>
    </dgm:pt>
    <dgm:pt modelId="{C8C266CD-A6FD-4AF9-ADDE-E4DC68F579FF}" type="pres">
      <dgm:prSet presAssocID="{657AD70F-8CCC-4E08-93AB-F9EBD207AD34}" presName="comp" presStyleCnt="0"/>
      <dgm:spPr/>
      <dgm:t>
        <a:bodyPr/>
        <a:lstStyle/>
        <a:p>
          <a:endParaRPr lang="en-US"/>
        </a:p>
      </dgm:t>
    </dgm:pt>
    <dgm:pt modelId="{3226D359-EBD8-4340-B083-5E08E6ACADC6}" type="pres">
      <dgm:prSet presAssocID="{657AD70F-8CCC-4E08-93AB-F9EBD207AD34}" presName="child" presStyleLbl="bgAccFollowNode1" presStyleIdx="4" presStyleCnt="7" custScaleX="103993" custScaleY="64915" custLinFactNeighborY="50748"/>
      <dgm:spPr/>
      <dgm:t>
        <a:bodyPr/>
        <a:lstStyle/>
        <a:p>
          <a:endParaRPr lang="en-US"/>
        </a:p>
      </dgm:t>
    </dgm:pt>
    <dgm:pt modelId="{5FE1E2CA-F58B-48F2-A7E6-5C270BEB930E}" type="pres">
      <dgm:prSet presAssocID="{657AD70F-8CCC-4E08-93AB-F9EBD207AD34}" presName="childTx" presStyleLbl="bgAccFollowNode1" presStyleIdx="4" presStyleCnt="7">
        <dgm:presLayoutVars>
          <dgm:bulletEnabled val="1"/>
        </dgm:presLayoutVars>
      </dgm:prSet>
      <dgm:spPr/>
      <dgm:t>
        <a:bodyPr/>
        <a:lstStyle/>
        <a:p>
          <a:endParaRPr lang="en-US"/>
        </a:p>
      </dgm:t>
    </dgm:pt>
    <dgm:pt modelId="{C67F42D6-8708-4155-BF29-A7C3AAD3135E}" type="pres">
      <dgm:prSet presAssocID="{544693FF-3E14-4337-B57D-960DFF981622}" presName="comp" presStyleCnt="0"/>
      <dgm:spPr/>
      <dgm:t>
        <a:bodyPr/>
        <a:lstStyle/>
        <a:p>
          <a:endParaRPr lang="en-US"/>
        </a:p>
      </dgm:t>
    </dgm:pt>
    <dgm:pt modelId="{6843F1D3-E39E-49FE-818E-292FB2F23E97}" type="pres">
      <dgm:prSet presAssocID="{544693FF-3E14-4337-B57D-960DFF981622}" presName="child" presStyleLbl="bgAccFollowNode1" presStyleIdx="5" presStyleCnt="7" custScaleX="103993" custScaleY="71733" custLinFactNeighborY="53113"/>
      <dgm:spPr/>
      <dgm:t>
        <a:bodyPr/>
        <a:lstStyle/>
        <a:p>
          <a:endParaRPr lang="en-US"/>
        </a:p>
      </dgm:t>
    </dgm:pt>
    <dgm:pt modelId="{454FE24B-AC99-4D61-A572-64A70B121B83}" type="pres">
      <dgm:prSet presAssocID="{544693FF-3E14-4337-B57D-960DFF981622}" presName="childTx" presStyleLbl="bgAccFollowNode1" presStyleIdx="5" presStyleCnt="7">
        <dgm:presLayoutVars>
          <dgm:bulletEnabled val="1"/>
        </dgm:presLayoutVars>
      </dgm:prSet>
      <dgm:spPr/>
      <dgm:t>
        <a:bodyPr/>
        <a:lstStyle/>
        <a:p>
          <a:endParaRPr lang="en-US"/>
        </a:p>
      </dgm:t>
    </dgm:pt>
    <dgm:pt modelId="{048D1DFC-921E-4F69-A200-3351565E11CB}" type="pres">
      <dgm:prSet presAssocID="{95EC23E3-61C1-4066-B950-25152241DA36}" presName="negSpace" presStyleCnt="0"/>
      <dgm:spPr/>
      <dgm:t>
        <a:bodyPr/>
        <a:lstStyle/>
        <a:p>
          <a:endParaRPr lang="en-US"/>
        </a:p>
      </dgm:t>
    </dgm:pt>
    <dgm:pt modelId="{C80452D8-7492-4787-B934-327CF2A648A2}" type="pres">
      <dgm:prSet presAssocID="{95EC23E3-61C1-4066-B950-25152241DA36}" presName="circle" presStyleLbl="node1" presStyleIdx="1" presStyleCnt="3" custScaleX="188081"/>
      <dgm:spPr/>
      <dgm:t>
        <a:bodyPr/>
        <a:lstStyle/>
        <a:p>
          <a:endParaRPr lang="en-US"/>
        </a:p>
      </dgm:t>
    </dgm:pt>
    <dgm:pt modelId="{680C4339-B4BC-4917-B276-C8DE1773256C}" type="pres">
      <dgm:prSet presAssocID="{2C0B9507-803A-4DFA-A7CF-E26035002661}" presName="transSpace" presStyleCnt="0"/>
      <dgm:spPr/>
      <dgm:t>
        <a:bodyPr/>
        <a:lstStyle/>
        <a:p>
          <a:endParaRPr lang="en-US"/>
        </a:p>
      </dgm:t>
    </dgm:pt>
    <dgm:pt modelId="{82897A01-C22A-456A-BB93-6314E13135A6}" type="pres">
      <dgm:prSet presAssocID="{A1E40D50-D293-4392-885E-C4BABED71C9B}" presName="posSpace" presStyleCnt="0"/>
      <dgm:spPr/>
      <dgm:t>
        <a:bodyPr/>
        <a:lstStyle/>
        <a:p>
          <a:endParaRPr lang="en-US"/>
        </a:p>
      </dgm:t>
    </dgm:pt>
    <dgm:pt modelId="{E00A17AA-5A33-41B4-A074-9437F5E05575}" type="pres">
      <dgm:prSet presAssocID="{A1E40D50-D293-4392-885E-C4BABED71C9B}" presName="vertFlow" presStyleCnt="0"/>
      <dgm:spPr/>
      <dgm:t>
        <a:bodyPr/>
        <a:lstStyle/>
        <a:p>
          <a:endParaRPr lang="en-US"/>
        </a:p>
      </dgm:t>
    </dgm:pt>
    <dgm:pt modelId="{842D9407-DABA-4DDC-899D-1CAC7F906F81}" type="pres">
      <dgm:prSet presAssocID="{A1E40D50-D293-4392-885E-C4BABED71C9B}" presName="topSpace" presStyleCnt="0"/>
      <dgm:spPr/>
      <dgm:t>
        <a:bodyPr/>
        <a:lstStyle/>
        <a:p>
          <a:endParaRPr lang="en-US"/>
        </a:p>
      </dgm:t>
    </dgm:pt>
    <dgm:pt modelId="{48DB649D-78A5-472E-AEA4-95EC8C85FD28}" type="pres">
      <dgm:prSet presAssocID="{A1E40D50-D293-4392-885E-C4BABED71C9B}" presName="firstComp" presStyleCnt="0"/>
      <dgm:spPr/>
      <dgm:t>
        <a:bodyPr/>
        <a:lstStyle/>
        <a:p>
          <a:endParaRPr lang="en-US"/>
        </a:p>
      </dgm:t>
    </dgm:pt>
    <dgm:pt modelId="{88685115-ADF9-4D79-957D-2CBF31AFBFA1}" type="pres">
      <dgm:prSet presAssocID="{A1E40D50-D293-4392-885E-C4BABED71C9B}" presName="firstChild" presStyleLbl="bgAccFollowNode1" presStyleIdx="6" presStyleCnt="7" custScaleX="108742" custScaleY="201562" custLinFactNeighborX="-28267" custLinFactNeighborY="45208"/>
      <dgm:spPr/>
      <dgm:t>
        <a:bodyPr/>
        <a:lstStyle/>
        <a:p>
          <a:endParaRPr lang="en-US"/>
        </a:p>
      </dgm:t>
    </dgm:pt>
    <dgm:pt modelId="{5AFC4759-E0EA-401D-BA9D-D916E9B9E290}" type="pres">
      <dgm:prSet presAssocID="{A1E40D50-D293-4392-885E-C4BABED71C9B}" presName="firstChildTx" presStyleLbl="bgAccFollowNode1" presStyleIdx="6" presStyleCnt="7">
        <dgm:presLayoutVars>
          <dgm:bulletEnabled val="1"/>
        </dgm:presLayoutVars>
      </dgm:prSet>
      <dgm:spPr/>
      <dgm:t>
        <a:bodyPr/>
        <a:lstStyle/>
        <a:p>
          <a:endParaRPr lang="en-US"/>
        </a:p>
      </dgm:t>
    </dgm:pt>
    <dgm:pt modelId="{268B004F-E55A-47FA-878A-C1B355ABD9D4}" type="pres">
      <dgm:prSet presAssocID="{A1E40D50-D293-4392-885E-C4BABED71C9B}" presName="negSpace" presStyleCnt="0"/>
      <dgm:spPr/>
      <dgm:t>
        <a:bodyPr/>
        <a:lstStyle/>
        <a:p>
          <a:endParaRPr lang="en-US"/>
        </a:p>
      </dgm:t>
    </dgm:pt>
    <dgm:pt modelId="{8967A867-C8C6-4CDE-A992-162270F6673C}" type="pres">
      <dgm:prSet presAssocID="{A1E40D50-D293-4392-885E-C4BABED71C9B}" presName="circle" presStyleLbl="node1" presStyleIdx="2" presStyleCnt="3" custScaleX="191005" custLinFactNeighborX="-24294" custLinFactNeighborY="-3037"/>
      <dgm:spPr/>
      <dgm:t>
        <a:bodyPr/>
        <a:lstStyle/>
        <a:p>
          <a:endParaRPr lang="en-US"/>
        </a:p>
      </dgm:t>
    </dgm:pt>
  </dgm:ptLst>
  <dgm:cxnLst>
    <dgm:cxn modelId="{262D25DC-100F-4773-8C18-D1A472EB6595}" type="presOf" srcId="{810F2396-8F14-4AE3-866F-5F48CAD77BFF}" destId="{1FAB373E-31C2-4DE2-B04E-237DCBF1186D}" srcOrd="1" destOrd="0" presId="urn:microsoft.com/office/officeart/2005/8/layout/hList9"/>
    <dgm:cxn modelId="{E5B66340-9D9D-4D83-B862-33EE77F138B2}" type="presOf" srcId="{657AD70F-8CCC-4E08-93AB-F9EBD207AD34}" destId="{3226D359-EBD8-4340-B083-5E08E6ACADC6}" srcOrd="0" destOrd="0" presId="urn:microsoft.com/office/officeart/2005/8/layout/hList9"/>
    <dgm:cxn modelId="{597ED7C7-F87A-40EA-8156-E6C9CFA1227F}" type="presOf" srcId="{810F2396-8F14-4AE3-866F-5F48CAD77BFF}" destId="{360F8F5F-B1D8-4ACC-ABD1-9D728B51BDAA}" srcOrd="0" destOrd="0" presId="urn:microsoft.com/office/officeart/2005/8/layout/hList9"/>
    <dgm:cxn modelId="{720E4B67-401F-4F27-A10C-771DC0DF8B54}" type="presOf" srcId="{FAA551DC-F656-439A-AA60-DB715960F897}" destId="{E4303043-8ADA-45A9-AF7A-5E37BC5A108F}" srcOrd="0" destOrd="0" presId="urn:microsoft.com/office/officeart/2005/8/layout/hList9"/>
    <dgm:cxn modelId="{7DE816FE-6E3A-495C-B8CC-B94CDA90DF6B}" srcId="{A1E40D50-D293-4392-885E-C4BABED71C9B}" destId="{CFE2ECD9-3197-45E9-A8EA-0AFE6FFA0F2C}" srcOrd="0" destOrd="0" parTransId="{8AB9AD71-8677-4879-8B58-B530E562E8F4}" sibTransId="{8C9E5DA4-1F8E-48CF-8953-92359DD6A19D}"/>
    <dgm:cxn modelId="{61F32D3B-54E1-4AA5-8798-09306456B1B3}" srcId="{95EC23E3-61C1-4066-B950-25152241DA36}" destId="{657AD70F-8CCC-4E08-93AB-F9EBD207AD34}" srcOrd="1" destOrd="0" parTransId="{27CA4FFD-41FD-440C-90E8-A2BD7F408C70}" sibTransId="{6DFED87E-9C22-4BC8-AF00-E0DE438FE5F0}"/>
    <dgm:cxn modelId="{41AD270A-A6C4-4364-AD48-955D3C07DB5F}" type="presOf" srcId="{FAA551DC-F656-439A-AA60-DB715960F897}" destId="{1E7B1A3A-4D7D-451E-83EE-E523CCA41056}" srcOrd="1" destOrd="0" presId="urn:microsoft.com/office/officeart/2005/8/layout/hList9"/>
    <dgm:cxn modelId="{3A9450DE-F5F3-4397-9B2E-D10220CFCFF5}" type="presOf" srcId="{A1E40D50-D293-4392-885E-C4BABED71C9B}" destId="{8967A867-C8C6-4CDE-A992-162270F6673C}" srcOrd="0" destOrd="0" presId="urn:microsoft.com/office/officeart/2005/8/layout/hList9"/>
    <dgm:cxn modelId="{A471A2FA-9E36-4310-ACCD-DF8F8C364B9B}" type="presOf" srcId="{53792378-95AB-4E50-BFB5-295ADE34589C}" destId="{2E35BBB1-D037-4B0A-9D4E-7A7469EF2CEB}" srcOrd="0" destOrd="0" presId="urn:microsoft.com/office/officeart/2005/8/layout/hList9"/>
    <dgm:cxn modelId="{B74C1346-F031-46EE-80C0-59DE3D3E4582}" type="presOf" srcId="{C5550F23-3A4F-45C2-A1C7-0E7E7C427EA8}" destId="{75B4A629-A46D-43E1-BDA8-A2B535F5CBAC}" srcOrd="0" destOrd="0" presId="urn:microsoft.com/office/officeart/2005/8/layout/hList9"/>
    <dgm:cxn modelId="{C8714289-8543-4E73-B6EF-4DBD5D68A4E3}" type="presOf" srcId="{1CB1A18E-8D4B-4978-8631-6A3402C54208}" destId="{5ABEB218-D4CE-4F48-9C4C-60108CA6BE06}" srcOrd="1" destOrd="0" presId="urn:microsoft.com/office/officeart/2005/8/layout/hList9"/>
    <dgm:cxn modelId="{C5A4A5C8-CEBE-4D8F-BB4D-C3D4509F4714}" srcId="{53792378-95AB-4E50-BFB5-295ADE34589C}" destId="{A1E40D50-D293-4392-885E-C4BABED71C9B}" srcOrd="2" destOrd="0" parTransId="{AFEE2F86-7EFE-4235-972F-EE5A572BC1E3}" sibTransId="{2A663EDB-08AB-4976-97DC-C77751E9B2AF}"/>
    <dgm:cxn modelId="{503C171D-FCA8-40A8-B203-B3C7717194F2}" srcId="{95EC23E3-61C1-4066-B950-25152241DA36}" destId="{544693FF-3E14-4337-B57D-960DFF981622}" srcOrd="2" destOrd="0" parTransId="{97DD0F83-AA1C-4413-936E-47B6680D2C66}" sibTransId="{CB6AA38A-24E6-4212-8DAB-2CBC17F86A12}"/>
    <dgm:cxn modelId="{429A97EB-EDCD-491E-BB27-A30C8AF61E72}" type="presOf" srcId="{CFE2ECD9-3197-45E9-A8EA-0AFE6FFA0F2C}" destId="{5AFC4759-E0EA-401D-BA9D-D916E9B9E290}" srcOrd="1" destOrd="0" presId="urn:microsoft.com/office/officeart/2005/8/layout/hList9"/>
    <dgm:cxn modelId="{99F5CBC2-A6FB-4250-890D-148E962E6966}" srcId="{53792378-95AB-4E50-BFB5-295ADE34589C}" destId="{95EC23E3-61C1-4066-B950-25152241DA36}" srcOrd="1" destOrd="0" parTransId="{F5E2E5AA-1F2C-4BF1-89CA-FDA46CD14904}" sibTransId="{2C0B9507-803A-4DFA-A7CF-E26035002661}"/>
    <dgm:cxn modelId="{0224780D-2D98-4F11-8446-8CFDBD1409C1}" srcId="{53792378-95AB-4E50-BFB5-295ADE34589C}" destId="{CE49588E-840A-4C13-80FF-530176BD8057}" srcOrd="0" destOrd="0" parTransId="{E14AA263-C0E0-4F14-BDA8-AF3CBDDF9A69}" sibTransId="{EBFA9E4B-6DBD-4690-81DB-18D8A4DA7EB9}"/>
    <dgm:cxn modelId="{594C16FE-5426-4E2F-B4CC-822C0AC791F3}" srcId="{95EC23E3-61C1-4066-B950-25152241DA36}" destId="{1CB1A18E-8D4B-4978-8631-6A3402C54208}" srcOrd="0" destOrd="0" parTransId="{04920220-470A-4833-9221-CB094FF3FC72}" sibTransId="{188F01EA-44F4-477E-9579-1901717CA954}"/>
    <dgm:cxn modelId="{9DBF9334-6FBA-4C67-A796-59D6EFE0E17E}" type="presOf" srcId="{657AD70F-8CCC-4E08-93AB-F9EBD207AD34}" destId="{5FE1E2CA-F58B-48F2-A7E6-5C270BEB930E}" srcOrd="1" destOrd="0" presId="urn:microsoft.com/office/officeart/2005/8/layout/hList9"/>
    <dgm:cxn modelId="{F803FB45-563A-4814-BFF8-9BF46F1EABCA}" type="presOf" srcId="{C5550F23-3A4F-45C2-A1C7-0E7E7C427EA8}" destId="{442D33AD-EF31-4929-A801-1400E23D58F5}" srcOrd="1" destOrd="0" presId="urn:microsoft.com/office/officeart/2005/8/layout/hList9"/>
    <dgm:cxn modelId="{05579DB4-12C0-474A-B5A0-0649ECDBCFD3}" type="presOf" srcId="{544693FF-3E14-4337-B57D-960DFF981622}" destId="{6843F1D3-E39E-49FE-818E-292FB2F23E97}" srcOrd="0" destOrd="0" presId="urn:microsoft.com/office/officeart/2005/8/layout/hList9"/>
    <dgm:cxn modelId="{F01D1CCD-20AB-4A69-81D9-D8DDCAA01A11}" type="presOf" srcId="{CFE2ECD9-3197-45E9-A8EA-0AFE6FFA0F2C}" destId="{88685115-ADF9-4D79-957D-2CBF31AFBFA1}" srcOrd="0" destOrd="0" presId="urn:microsoft.com/office/officeart/2005/8/layout/hList9"/>
    <dgm:cxn modelId="{4815B201-FEA6-4DB3-8DA2-C23AE0373338}" srcId="{CE49588E-840A-4C13-80FF-530176BD8057}" destId="{810F2396-8F14-4AE3-866F-5F48CAD77BFF}" srcOrd="0" destOrd="0" parTransId="{AEE60536-94D6-4C13-A4D4-7BE8626D4FCE}" sibTransId="{46BC631B-20C5-4E59-8994-44AEF190EBCB}"/>
    <dgm:cxn modelId="{1F6C6925-F90D-4EE8-A055-B04D5961113D}" type="presOf" srcId="{95EC23E3-61C1-4066-B950-25152241DA36}" destId="{C80452D8-7492-4787-B934-327CF2A648A2}" srcOrd="0" destOrd="0" presId="urn:microsoft.com/office/officeart/2005/8/layout/hList9"/>
    <dgm:cxn modelId="{E23E8D97-3459-4076-9840-F466F3364BC7}" type="presOf" srcId="{CE49588E-840A-4C13-80FF-530176BD8057}" destId="{2916759C-EAD6-45CF-9E1A-8C2F38B82BB9}" srcOrd="0" destOrd="0" presId="urn:microsoft.com/office/officeart/2005/8/layout/hList9"/>
    <dgm:cxn modelId="{71D0926B-A862-4EE9-9EE4-64C30D22B7B7}" srcId="{CE49588E-840A-4C13-80FF-530176BD8057}" destId="{FAA551DC-F656-439A-AA60-DB715960F897}" srcOrd="2" destOrd="0" parTransId="{0BF6DF83-3210-4A94-9655-631355E9C176}" sibTransId="{7FC7F243-5721-4921-AFCA-705741EFF67B}"/>
    <dgm:cxn modelId="{0697C7CB-45F4-4F41-9E85-4A97F528EC5E}" type="presOf" srcId="{1CB1A18E-8D4B-4978-8631-6A3402C54208}" destId="{59CD5268-0F5C-44B1-B296-43C30A5C860B}" srcOrd="0" destOrd="0" presId="urn:microsoft.com/office/officeart/2005/8/layout/hList9"/>
    <dgm:cxn modelId="{9484C613-AEE1-4120-97E3-5969695F002A}" srcId="{CE49588E-840A-4C13-80FF-530176BD8057}" destId="{C5550F23-3A4F-45C2-A1C7-0E7E7C427EA8}" srcOrd="1" destOrd="0" parTransId="{D0E77D06-5989-4B5D-BF5D-B309E48E0FC9}" sibTransId="{EB9F3F45-F3D4-468D-A2DC-8D14892227D8}"/>
    <dgm:cxn modelId="{3BF1EC66-6F7B-47A2-BC66-CFBF57EB362E}" type="presOf" srcId="{544693FF-3E14-4337-B57D-960DFF981622}" destId="{454FE24B-AC99-4D61-A572-64A70B121B83}" srcOrd="1" destOrd="0" presId="urn:microsoft.com/office/officeart/2005/8/layout/hList9"/>
    <dgm:cxn modelId="{D7AECB20-BA7B-4211-BA46-B8C0B8DA10AF}" type="presParOf" srcId="{2E35BBB1-D037-4B0A-9D4E-7A7469EF2CEB}" destId="{AF2832F8-01A1-432B-ADB1-AFEA19AE9A69}" srcOrd="0" destOrd="0" presId="urn:microsoft.com/office/officeart/2005/8/layout/hList9"/>
    <dgm:cxn modelId="{8240685D-1F9C-4BEC-92C4-DBF5E1156041}" type="presParOf" srcId="{2E35BBB1-D037-4B0A-9D4E-7A7469EF2CEB}" destId="{98F56618-330C-482A-BDF2-681FF332A841}" srcOrd="1" destOrd="0" presId="urn:microsoft.com/office/officeart/2005/8/layout/hList9"/>
    <dgm:cxn modelId="{3C22EBB8-CC59-4BE8-8B8B-7D15D691E5FD}" type="presParOf" srcId="{98F56618-330C-482A-BDF2-681FF332A841}" destId="{690FA0D3-A29A-45A3-B980-426CE0A7B82A}" srcOrd="0" destOrd="0" presId="urn:microsoft.com/office/officeart/2005/8/layout/hList9"/>
    <dgm:cxn modelId="{5B8E0115-22DA-41DD-904E-B401276A7D9F}" type="presParOf" srcId="{98F56618-330C-482A-BDF2-681FF332A841}" destId="{86781BE3-F03A-4234-B4F6-42551E85CA7C}" srcOrd="1" destOrd="0" presId="urn:microsoft.com/office/officeart/2005/8/layout/hList9"/>
    <dgm:cxn modelId="{315193FB-6DFC-4CA3-B001-78BC5D097B06}" type="presParOf" srcId="{86781BE3-F03A-4234-B4F6-42551E85CA7C}" destId="{360F8F5F-B1D8-4ACC-ABD1-9D728B51BDAA}" srcOrd="0" destOrd="0" presId="urn:microsoft.com/office/officeart/2005/8/layout/hList9"/>
    <dgm:cxn modelId="{BA195D7C-82E7-481A-A283-C90338DD6AF9}" type="presParOf" srcId="{86781BE3-F03A-4234-B4F6-42551E85CA7C}" destId="{1FAB373E-31C2-4DE2-B04E-237DCBF1186D}" srcOrd="1" destOrd="0" presId="urn:microsoft.com/office/officeart/2005/8/layout/hList9"/>
    <dgm:cxn modelId="{BFB67EFD-2100-4104-8E43-9D8DC821DB05}" type="presParOf" srcId="{98F56618-330C-482A-BDF2-681FF332A841}" destId="{28A5F042-EF36-4569-87A8-4EF2E9D3B935}" srcOrd="2" destOrd="0" presId="urn:microsoft.com/office/officeart/2005/8/layout/hList9"/>
    <dgm:cxn modelId="{8CE2A3D6-796D-4D24-B76D-2673D34027F6}" type="presParOf" srcId="{28A5F042-EF36-4569-87A8-4EF2E9D3B935}" destId="{75B4A629-A46D-43E1-BDA8-A2B535F5CBAC}" srcOrd="0" destOrd="0" presId="urn:microsoft.com/office/officeart/2005/8/layout/hList9"/>
    <dgm:cxn modelId="{60C61A47-3154-4C9C-936B-000A016A2AC7}" type="presParOf" srcId="{28A5F042-EF36-4569-87A8-4EF2E9D3B935}" destId="{442D33AD-EF31-4929-A801-1400E23D58F5}" srcOrd="1" destOrd="0" presId="urn:microsoft.com/office/officeart/2005/8/layout/hList9"/>
    <dgm:cxn modelId="{DA653E69-EB9F-4F92-8C9A-C4E0A3C0C81A}" type="presParOf" srcId="{98F56618-330C-482A-BDF2-681FF332A841}" destId="{3C97C861-3CBB-4B9F-8D65-143471C322E4}" srcOrd="3" destOrd="0" presId="urn:microsoft.com/office/officeart/2005/8/layout/hList9"/>
    <dgm:cxn modelId="{9C60EFE0-D118-4D12-8FF2-16D591379390}" type="presParOf" srcId="{3C97C861-3CBB-4B9F-8D65-143471C322E4}" destId="{E4303043-8ADA-45A9-AF7A-5E37BC5A108F}" srcOrd="0" destOrd="0" presId="urn:microsoft.com/office/officeart/2005/8/layout/hList9"/>
    <dgm:cxn modelId="{D48D4EE0-8007-448E-88E6-7C93DD7E364A}" type="presParOf" srcId="{3C97C861-3CBB-4B9F-8D65-143471C322E4}" destId="{1E7B1A3A-4D7D-451E-83EE-E523CCA41056}" srcOrd="1" destOrd="0" presId="urn:microsoft.com/office/officeart/2005/8/layout/hList9"/>
    <dgm:cxn modelId="{D1E3B34F-ED5A-4B70-B408-199D2254CEA2}" type="presParOf" srcId="{2E35BBB1-D037-4B0A-9D4E-7A7469EF2CEB}" destId="{50F960EF-F147-4650-B5DC-ACF19A54EE07}" srcOrd="2" destOrd="0" presId="urn:microsoft.com/office/officeart/2005/8/layout/hList9"/>
    <dgm:cxn modelId="{7708C8DF-C4E2-442F-928E-21345677111E}" type="presParOf" srcId="{2E35BBB1-D037-4B0A-9D4E-7A7469EF2CEB}" destId="{2916759C-EAD6-45CF-9E1A-8C2F38B82BB9}" srcOrd="3" destOrd="0" presId="urn:microsoft.com/office/officeart/2005/8/layout/hList9"/>
    <dgm:cxn modelId="{39F919C8-3786-47B9-8A61-7796C96FC8C2}" type="presParOf" srcId="{2E35BBB1-D037-4B0A-9D4E-7A7469EF2CEB}" destId="{6049767C-B18C-402A-B433-B6935E68CE54}" srcOrd="4" destOrd="0" presId="urn:microsoft.com/office/officeart/2005/8/layout/hList9"/>
    <dgm:cxn modelId="{13036DE3-0B62-4B18-A65C-3F541E0547B1}" type="presParOf" srcId="{2E35BBB1-D037-4B0A-9D4E-7A7469EF2CEB}" destId="{B4CA9D4C-0A69-47FF-91AA-465A55262309}" srcOrd="5" destOrd="0" presId="urn:microsoft.com/office/officeart/2005/8/layout/hList9"/>
    <dgm:cxn modelId="{1EC7C6F9-92DE-4CC4-A277-78CC72668C3A}" type="presParOf" srcId="{2E35BBB1-D037-4B0A-9D4E-7A7469EF2CEB}" destId="{8DB92B06-3D39-4147-87EC-1FBF49B7930C}" srcOrd="6" destOrd="0" presId="urn:microsoft.com/office/officeart/2005/8/layout/hList9"/>
    <dgm:cxn modelId="{016EEBF1-A18F-4879-B6D0-63129B971D52}" type="presParOf" srcId="{8DB92B06-3D39-4147-87EC-1FBF49B7930C}" destId="{E2064060-4C26-42D4-A663-7673A8907050}" srcOrd="0" destOrd="0" presId="urn:microsoft.com/office/officeart/2005/8/layout/hList9"/>
    <dgm:cxn modelId="{E62D5B4A-32EB-4DB5-BDB9-580EA4DF2318}" type="presParOf" srcId="{8DB92B06-3D39-4147-87EC-1FBF49B7930C}" destId="{03E78D51-C3C3-4E3A-BDB8-E31953EDAEA1}" srcOrd="1" destOrd="0" presId="urn:microsoft.com/office/officeart/2005/8/layout/hList9"/>
    <dgm:cxn modelId="{C92ACA38-A36E-4EEE-93FD-F1693A1F88B4}" type="presParOf" srcId="{03E78D51-C3C3-4E3A-BDB8-E31953EDAEA1}" destId="{59CD5268-0F5C-44B1-B296-43C30A5C860B}" srcOrd="0" destOrd="0" presId="urn:microsoft.com/office/officeart/2005/8/layout/hList9"/>
    <dgm:cxn modelId="{E1901C56-6B69-49F5-B44A-3B3148EB0E7C}" type="presParOf" srcId="{03E78D51-C3C3-4E3A-BDB8-E31953EDAEA1}" destId="{5ABEB218-D4CE-4F48-9C4C-60108CA6BE06}" srcOrd="1" destOrd="0" presId="urn:microsoft.com/office/officeart/2005/8/layout/hList9"/>
    <dgm:cxn modelId="{99DBA474-3D44-4E67-8913-0E974E830DB5}" type="presParOf" srcId="{8DB92B06-3D39-4147-87EC-1FBF49B7930C}" destId="{C8C266CD-A6FD-4AF9-ADDE-E4DC68F579FF}" srcOrd="2" destOrd="0" presId="urn:microsoft.com/office/officeart/2005/8/layout/hList9"/>
    <dgm:cxn modelId="{7A49B3CB-440D-4C2F-8B13-0DE6BD678A05}" type="presParOf" srcId="{C8C266CD-A6FD-4AF9-ADDE-E4DC68F579FF}" destId="{3226D359-EBD8-4340-B083-5E08E6ACADC6}" srcOrd="0" destOrd="0" presId="urn:microsoft.com/office/officeart/2005/8/layout/hList9"/>
    <dgm:cxn modelId="{A142FBD9-4A89-4290-B34F-B60B3030926B}" type="presParOf" srcId="{C8C266CD-A6FD-4AF9-ADDE-E4DC68F579FF}" destId="{5FE1E2CA-F58B-48F2-A7E6-5C270BEB930E}" srcOrd="1" destOrd="0" presId="urn:microsoft.com/office/officeart/2005/8/layout/hList9"/>
    <dgm:cxn modelId="{EEA6A2ED-07D6-416E-BA96-7AFEC7635555}" type="presParOf" srcId="{8DB92B06-3D39-4147-87EC-1FBF49B7930C}" destId="{C67F42D6-8708-4155-BF29-A7C3AAD3135E}" srcOrd="3" destOrd="0" presId="urn:microsoft.com/office/officeart/2005/8/layout/hList9"/>
    <dgm:cxn modelId="{693D10B5-20D6-4438-9834-C053F028AEF8}" type="presParOf" srcId="{C67F42D6-8708-4155-BF29-A7C3AAD3135E}" destId="{6843F1D3-E39E-49FE-818E-292FB2F23E97}" srcOrd="0" destOrd="0" presId="urn:microsoft.com/office/officeart/2005/8/layout/hList9"/>
    <dgm:cxn modelId="{80585EFF-6408-4E78-84D5-B7EB7AB293C5}" type="presParOf" srcId="{C67F42D6-8708-4155-BF29-A7C3AAD3135E}" destId="{454FE24B-AC99-4D61-A572-64A70B121B83}" srcOrd="1" destOrd="0" presId="urn:microsoft.com/office/officeart/2005/8/layout/hList9"/>
    <dgm:cxn modelId="{0CF97D3F-3D03-4522-83F9-3063A43EECE0}" type="presParOf" srcId="{2E35BBB1-D037-4B0A-9D4E-7A7469EF2CEB}" destId="{048D1DFC-921E-4F69-A200-3351565E11CB}" srcOrd="7" destOrd="0" presId="urn:microsoft.com/office/officeart/2005/8/layout/hList9"/>
    <dgm:cxn modelId="{E4AEC2FF-F8DB-48AB-AF14-63988FE55BE1}" type="presParOf" srcId="{2E35BBB1-D037-4B0A-9D4E-7A7469EF2CEB}" destId="{C80452D8-7492-4787-B934-327CF2A648A2}" srcOrd="8" destOrd="0" presId="urn:microsoft.com/office/officeart/2005/8/layout/hList9"/>
    <dgm:cxn modelId="{773FB838-5DA0-49D2-A466-76F8F3128ACC}" type="presParOf" srcId="{2E35BBB1-D037-4B0A-9D4E-7A7469EF2CEB}" destId="{680C4339-B4BC-4917-B276-C8DE1773256C}" srcOrd="9" destOrd="0" presId="urn:microsoft.com/office/officeart/2005/8/layout/hList9"/>
    <dgm:cxn modelId="{659D6396-36CE-4FE9-AE2F-18199A81C624}" type="presParOf" srcId="{2E35BBB1-D037-4B0A-9D4E-7A7469EF2CEB}" destId="{82897A01-C22A-456A-BB93-6314E13135A6}" srcOrd="10" destOrd="0" presId="urn:microsoft.com/office/officeart/2005/8/layout/hList9"/>
    <dgm:cxn modelId="{E6EB082C-08AB-457A-AAAC-05698B35E3D9}" type="presParOf" srcId="{2E35BBB1-D037-4B0A-9D4E-7A7469EF2CEB}" destId="{E00A17AA-5A33-41B4-A074-9437F5E05575}" srcOrd="11" destOrd="0" presId="urn:microsoft.com/office/officeart/2005/8/layout/hList9"/>
    <dgm:cxn modelId="{5CB42483-C823-405D-85E1-C8002078DF79}" type="presParOf" srcId="{E00A17AA-5A33-41B4-A074-9437F5E05575}" destId="{842D9407-DABA-4DDC-899D-1CAC7F906F81}" srcOrd="0" destOrd="0" presId="urn:microsoft.com/office/officeart/2005/8/layout/hList9"/>
    <dgm:cxn modelId="{D4A814F0-B603-4B20-BBC3-3C515E4165BC}" type="presParOf" srcId="{E00A17AA-5A33-41B4-A074-9437F5E05575}" destId="{48DB649D-78A5-472E-AEA4-95EC8C85FD28}" srcOrd="1" destOrd="0" presId="urn:microsoft.com/office/officeart/2005/8/layout/hList9"/>
    <dgm:cxn modelId="{AAEF25A1-0060-4CFF-B762-F24794885A62}" type="presParOf" srcId="{48DB649D-78A5-472E-AEA4-95EC8C85FD28}" destId="{88685115-ADF9-4D79-957D-2CBF31AFBFA1}" srcOrd="0" destOrd="0" presId="urn:microsoft.com/office/officeart/2005/8/layout/hList9"/>
    <dgm:cxn modelId="{8B63094E-C876-46E5-B2A5-442E0F8D03A5}" type="presParOf" srcId="{48DB649D-78A5-472E-AEA4-95EC8C85FD28}" destId="{5AFC4759-E0EA-401D-BA9D-D916E9B9E290}" srcOrd="1" destOrd="0" presId="urn:microsoft.com/office/officeart/2005/8/layout/hList9"/>
    <dgm:cxn modelId="{DB87E74B-5396-455B-812E-DBBC86329D32}" type="presParOf" srcId="{2E35BBB1-D037-4B0A-9D4E-7A7469EF2CEB}" destId="{268B004F-E55A-47FA-878A-C1B355ABD9D4}" srcOrd="12" destOrd="0" presId="urn:microsoft.com/office/officeart/2005/8/layout/hList9"/>
    <dgm:cxn modelId="{759A16BD-2933-4197-A8E1-A3D402AAE149}" type="presParOf" srcId="{2E35BBB1-D037-4B0A-9D4E-7A7469EF2CEB}" destId="{8967A867-C8C6-4CDE-A992-162270F6673C}" srcOrd="13" destOrd="0" presId="urn:microsoft.com/office/officeart/2005/8/layout/hList9"/>
  </dgm:cxnLst>
  <dgm:bg>
    <a:effectLst>
      <a:innerShdw blurRad="63500" dist="50800" dir="13500000">
        <a:prstClr val="black">
          <a:alpha val="50000"/>
        </a:prstClr>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17BB0B-04AE-4B6B-AFB6-3F4FB4D285AF}" type="doc">
      <dgm:prSet loTypeId="urn:microsoft.com/office/officeart/2005/8/layout/arrow2" loCatId="process" qsTypeId="urn:microsoft.com/office/officeart/2005/8/quickstyle/3d2" qsCatId="3D" csTypeId="urn:microsoft.com/office/officeart/2005/8/colors/accent2_1" csCatId="accent2" phldr="1"/>
      <dgm:spPr/>
      <dgm:t>
        <a:bodyPr/>
        <a:lstStyle/>
        <a:p>
          <a:endParaRPr lang="en-US"/>
        </a:p>
      </dgm:t>
    </dgm:pt>
    <dgm:pt modelId="{A1A83FC1-C480-47D3-8909-F02675270C39}">
      <dgm:prSet phldrT="[Text]" custT="1"/>
      <dgm:spPr/>
      <dgm:t>
        <a:bodyPr/>
        <a:lstStyle/>
        <a:p>
          <a:pPr algn="l">
            <a:lnSpc>
              <a:spcPct val="100000"/>
            </a:lnSpc>
            <a:spcAft>
              <a:spcPts val="0"/>
            </a:spcAft>
          </a:pPr>
          <a:r>
            <a:rPr lang="en-US" sz="2000" b="1" dirty="0" err="1" smtClean="0"/>
            <a:t>Tahap</a:t>
          </a:r>
          <a:r>
            <a:rPr lang="en-US" sz="2000" b="1" dirty="0" smtClean="0"/>
            <a:t> </a:t>
          </a:r>
          <a:r>
            <a:rPr lang="en-US" sz="2000" b="1" dirty="0" err="1" smtClean="0"/>
            <a:t>Awal</a:t>
          </a:r>
          <a:endParaRPr lang="en-US" sz="2000" b="1" dirty="0" smtClean="0"/>
        </a:p>
        <a:p>
          <a:pPr marL="182563" indent="-182563" algn="l">
            <a:lnSpc>
              <a:spcPct val="100000"/>
            </a:lnSpc>
            <a:spcAft>
              <a:spcPts val="0"/>
            </a:spcAft>
            <a:tabLst/>
          </a:pPr>
          <a:r>
            <a:rPr lang="en-US" sz="2000" b="1" dirty="0" smtClean="0"/>
            <a:t>- </a:t>
          </a:r>
          <a:r>
            <a:rPr lang="id-ID" sz="2000" b="1" dirty="0" smtClean="0"/>
            <a:t> </a:t>
          </a:r>
          <a:r>
            <a:rPr lang="en-US" sz="2000" b="0" dirty="0" err="1" smtClean="0"/>
            <a:t>Mengelola</a:t>
          </a:r>
          <a:r>
            <a:rPr lang="en-US" sz="2000" b="0" dirty="0" smtClean="0"/>
            <a:t> </a:t>
          </a:r>
          <a:r>
            <a:rPr lang="en-US" sz="2000" b="0" dirty="0" err="1" smtClean="0"/>
            <a:t>masa</a:t>
          </a:r>
          <a:r>
            <a:rPr lang="en-US" sz="2000" b="0" dirty="0" smtClean="0"/>
            <a:t> </a:t>
          </a:r>
          <a:r>
            <a:rPr lang="en-US" sz="2000" b="0" dirty="0" err="1" smtClean="0"/>
            <a:t>transisi</a:t>
          </a:r>
          <a:r>
            <a:rPr lang="en-US" sz="2000" b="0" dirty="0" smtClean="0"/>
            <a:t> </a:t>
          </a:r>
          <a:r>
            <a:rPr lang="en-US" sz="2000" b="0" dirty="0" err="1" smtClean="0"/>
            <a:t>secara</a:t>
          </a:r>
          <a:r>
            <a:rPr lang="en-US" sz="2000" b="0" dirty="0" smtClean="0"/>
            <a:t> </a:t>
          </a:r>
          <a:r>
            <a:rPr lang="en-US" sz="2000" b="0" dirty="0" err="1" smtClean="0"/>
            <a:t>efektif</a:t>
          </a:r>
          <a:endParaRPr lang="en-US" sz="2000" b="0" dirty="0" smtClean="0"/>
        </a:p>
        <a:p>
          <a:pPr marL="182563" indent="-182563" algn="l">
            <a:lnSpc>
              <a:spcPct val="100000"/>
            </a:lnSpc>
            <a:spcAft>
              <a:spcPts val="0"/>
            </a:spcAft>
            <a:tabLst/>
          </a:pPr>
          <a:r>
            <a:rPr lang="en-US" sz="2000" b="0" dirty="0" smtClean="0"/>
            <a:t>- </a:t>
          </a:r>
          <a:r>
            <a:rPr lang="en-US" sz="2000" b="0" dirty="0" err="1" smtClean="0"/>
            <a:t>Meletakkan</a:t>
          </a:r>
          <a:r>
            <a:rPr lang="en-US" sz="2000" b="0" dirty="0" smtClean="0"/>
            <a:t> </a:t>
          </a:r>
          <a:r>
            <a:rPr lang="en-US" sz="2000" b="0" dirty="0" err="1" smtClean="0"/>
            <a:t>fondasi</a:t>
          </a:r>
          <a:r>
            <a:rPr lang="en-US" sz="2000" b="0" dirty="0" smtClean="0"/>
            <a:t> </a:t>
          </a:r>
          <a:r>
            <a:rPr lang="en-US" sz="2000" b="0" dirty="0" err="1" smtClean="0"/>
            <a:t>organisasi</a:t>
          </a:r>
          <a:endParaRPr lang="en-US" sz="2000" b="1" dirty="0" smtClean="0"/>
        </a:p>
      </dgm:t>
    </dgm:pt>
    <dgm:pt modelId="{4763E74C-8461-4E85-A83B-3DE43570F1FF}" type="parTrans" cxnId="{E553F0E7-43C0-4A5C-98F8-BFCF44FC060C}">
      <dgm:prSet/>
      <dgm:spPr/>
      <dgm:t>
        <a:bodyPr/>
        <a:lstStyle/>
        <a:p>
          <a:endParaRPr lang="en-US" b="1"/>
        </a:p>
      </dgm:t>
    </dgm:pt>
    <dgm:pt modelId="{9C4AC454-A96D-4EAE-B45C-CB9B4C500D2C}" type="sibTrans" cxnId="{E553F0E7-43C0-4A5C-98F8-BFCF44FC060C}">
      <dgm:prSet/>
      <dgm:spPr/>
      <dgm:t>
        <a:bodyPr/>
        <a:lstStyle/>
        <a:p>
          <a:endParaRPr lang="en-US" b="1"/>
        </a:p>
      </dgm:t>
    </dgm:pt>
    <dgm:pt modelId="{4070C92A-253F-4374-B28B-D1961B83CE12}">
      <dgm:prSet phldrT="[Text]" custT="1"/>
      <dgm:spPr/>
      <dgm:t>
        <a:bodyPr/>
        <a:lstStyle/>
        <a:p>
          <a:r>
            <a:rPr lang="en-US" sz="2000" b="1" dirty="0" err="1" smtClean="0">
              <a:solidFill>
                <a:schemeClr val="tx1"/>
              </a:solidFill>
            </a:rPr>
            <a:t>Tahap</a:t>
          </a:r>
          <a:r>
            <a:rPr lang="en-US" sz="2000" b="1" dirty="0" smtClean="0">
              <a:solidFill>
                <a:schemeClr val="tx1"/>
              </a:solidFill>
            </a:rPr>
            <a:t> </a:t>
          </a:r>
          <a:r>
            <a:rPr lang="en-US" sz="2000" b="1" dirty="0" err="1" smtClean="0">
              <a:solidFill>
                <a:schemeClr val="tx1"/>
              </a:solidFill>
            </a:rPr>
            <a:t>Kedua</a:t>
          </a:r>
          <a:endParaRPr lang="en-US" sz="2000" b="1" dirty="0" smtClean="0">
            <a:solidFill>
              <a:schemeClr val="tx1"/>
            </a:solidFill>
          </a:endParaRPr>
        </a:p>
        <a:p>
          <a:pPr marL="182563" indent="-182563"/>
          <a:r>
            <a:rPr lang="en-US" sz="2000" b="0" dirty="0" smtClean="0">
              <a:solidFill>
                <a:schemeClr val="tx1"/>
              </a:solidFill>
            </a:rPr>
            <a:t>- </a:t>
          </a:r>
          <a:r>
            <a:rPr lang="id-ID" sz="2000" b="0" dirty="0" smtClean="0">
              <a:solidFill>
                <a:schemeClr val="tx1"/>
              </a:solidFill>
            </a:rPr>
            <a:t> </a:t>
          </a:r>
          <a:r>
            <a:rPr lang="en-US" sz="2000" b="0" dirty="0" err="1" smtClean="0">
              <a:solidFill>
                <a:schemeClr val="tx1"/>
              </a:solidFill>
            </a:rPr>
            <a:t>Transformasi</a:t>
          </a:r>
          <a:r>
            <a:rPr lang="en-US" sz="2000" b="0" dirty="0" smtClean="0">
              <a:solidFill>
                <a:schemeClr val="tx1"/>
              </a:solidFill>
            </a:rPr>
            <a:t> </a:t>
          </a:r>
          <a:r>
            <a:rPr lang="id-ID" sz="2000" b="0" dirty="0" smtClean="0">
              <a:solidFill>
                <a:schemeClr val="tx1"/>
              </a:solidFill>
            </a:rPr>
            <a:t>o</a:t>
          </a:r>
          <a:r>
            <a:rPr lang="en-US" sz="2000" b="0" dirty="0" err="1" smtClean="0">
              <a:solidFill>
                <a:schemeClr val="tx1"/>
              </a:solidFill>
            </a:rPr>
            <a:t>rganisasi</a:t>
          </a:r>
          <a:endParaRPr lang="en-US" sz="2000" b="0" dirty="0" smtClean="0">
            <a:solidFill>
              <a:schemeClr val="tx1"/>
            </a:solidFill>
          </a:endParaRPr>
        </a:p>
        <a:p>
          <a:pPr marL="182563" indent="-182563"/>
          <a:r>
            <a:rPr lang="en-US" sz="2000" b="0" dirty="0" smtClean="0">
              <a:solidFill>
                <a:schemeClr val="tx1"/>
              </a:solidFill>
            </a:rPr>
            <a:t>- </a:t>
          </a:r>
          <a:r>
            <a:rPr lang="id-ID" sz="2000" b="0" dirty="0" smtClean="0">
              <a:solidFill>
                <a:schemeClr val="tx1"/>
              </a:solidFill>
            </a:rPr>
            <a:t> </a:t>
          </a:r>
          <a:r>
            <a:rPr lang="en-US" sz="2000" b="0" dirty="0" err="1" smtClean="0">
              <a:solidFill>
                <a:schemeClr val="tx1"/>
              </a:solidFill>
            </a:rPr>
            <a:t>Integrasi</a:t>
          </a:r>
          <a:r>
            <a:rPr lang="en-US" sz="2000" b="0" dirty="0" smtClean="0">
              <a:solidFill>
                <a:schemeClr val="tx1"/>
              </a:solidFill>
            </a:rPr>
            <a:t> </a:t>
          </a:r>
          <a:r>
            <a:rPr lang="id-ID" sz="2000" b="0" dirty="0" smtClean="0">
              <a:solidFill>
                <a:schemeClr val="tx1"/>
              </a:solidFill>
            </a:rPr>
            <a:t>r</a:t>
          </a:r>
          <a:r>
            <a:rPr lang="en-US" sz="2000" b="0" dirty="0" err="1" smtClean="0">
              <a:solidFill>
                <a:schemeClr val="tx1"/>
              </a:solidFill>
            </a:rPr>
            <a:t>egulasi</a:t>
          </a:r>
          <a:r>
            <a:rPr lang="en-US" sz="2000" b="0" dirty="0" smtClean="0">
              <a:solidFill>
                <a:schemeClr val="tx1"/>
              </a:solidFill>
            </a:rPr>
            <a:t> </a:t>
          </a:r>
          <a:r>
            <a:rPr lang="en-US" sz="2000" b="0" dirty="0" err="1" smtClean="0">
              <a:solidFill>
                <a:schemeClr val="tx1"/>
              </a:solidFill>
            </a:rPr>
            <a:t>dan</a:t>
          </a:r>
          <a:r>
            <a:rPr lang="en-US" sz="2000" b="0" dirty="0" smtClean="0">
              <a:solidFill>
                <a:schemeClr val="tx1"/>
              </a:solidFill>
            </a:rPr>
            <a:t> </a:t>
          </a:r>
          <a:r>
            <a:rPr lang="id-ID" sz="2000" b="0" dirty="0" smtClean="0">
              <a:solidFill>
                <a:schemeClr val="tx1"/>
              </a:solidFill>
            </a:rPr>
            <a:t>p</a:t>
          </a:r>
          <a:r>
            <a:rPr lang="en-US" sz="2000" b="0" dirty="0" err="1" smtClean="0">
              <a:solidFill>
                <a:schemeClr val="tx1"/>
              </a:solidFill>
            </a:rPr>
            <a:t>engawasan</a:t>
          </a:r>
          <a:r>
            <a:rPr lang="en-US" sz="2000" b="0" dirty="0" smtClean="0">
              <a:solidFill>
                <a:schemeClr val="tx1"/>
              </a:solidFill>
            </a:rPr>
            <a:t> LK</a:t>
          </a:r>
        </a:p>
        <a:p>
          <a:pPr marL="182563" indent="-182563"/>
          <a:r>
            <a:rPr lang="en-US" sz="2000" b="0" dirty="0" smtClean="0">
              <a:solidFill>
                <a:schemeClr val="tx1"/>
              </a:solidFill>
            </a:rPr>
            <a:t>- LK yang </a:t>
          </a:r>
          <a:r>
            <a:rPr lang="en-US" sz="2000" b="0" dirty="0" err="1" smtClean="0">
              <a:solidFill>
                <a:schemeClr val="tx1"/>
              </a:solidFill>
            </a:rPr>
            <a:t>lebih</a:t>
          </a:r>
          <a:r>
            <a:rPr lang="en-US" sz="2000" b="0" dirty="0" smtClean="0">
              <a:solidFill>
                <a:schemeClr val="tx1"/>
              </a:solidFill>
            </a:rPr>
            <a:t> </a:t>
          </a:r>
          <a:r>
            <a:rPr lang="en-US" sz="2000" b="0" dirty="0" err="1" smtClean="0">
              <a:solidFill>
                <a:schemeClr val="tx1"/>
              </a:solidFill>
            </a:rPr>
            <a:t>tangguh</a:t>
          </a:r>
          <a:r>
            <a:rPr lang="en-US" sz="2000" b="0" dirty="0" smtClean="0">
              <a:solidFill>
                <a:schemeClr val="tx1"/>
              </a:solidFill>
            </a:rPr>
            <a:t> </a:t>
          </a:r>
          <a:r>
            <a:rPr lang="en-US" sz="2000" b="0" dirty="0" err="1" smtClean="0">
              <a:solidFill>
                <a:schemeClr val="tx1"/>
              </a:solidFill>
            </a:rPr>
            <a:t>dan</a:t>
          </a:r>
          <a:r>
            <a:rPr lang="en-US" sz="2000" b="0" dirty="0" smtClean="0">
              <a:solidFill>
                <a:schemeClr val="tx1"/>
              </a:solidFill>
            </a:rPr>
            <a:t> </a:t>
          </a:r>
          <a:r>
            <a:rPr lang="en-US" sz="2000" b="0" dirty="0" err="1" smtClean="0">
              <a:solidFill>
                <a:schemeClr val="tx1"/>
              </a:solidFill>
            </a:rPr>
            <a:t>kontributif</a:t>
          </a:r>
          <a:endParaRPr lang="en-US" sz="300" b="0" dirty="0" smtClean="0">
            <a:solidFill>
              <a:schemeClr val="tx1"/>
            </a:solidFill>
          </a:endParaRPr>
        </a:p>
      </dgm:t>
    </dgm:pt>
    <dgm:pt modelId="{2D7A04EE-969A-48B8-B008-778F7656A4DF}" type="parTrans" cxnId="{0DC62772-B02C-4A48-A9C5-D616B74A473F}">
      <dgm:prSet/>
      <dgm:spPr/>
      <dgm:t>
        <a:bodyPr/>
        <a:lstStyle/>
        <a:p>
          <a:endParaRPr lang="en-US" b="1"/>
        </a:p>
      </dgm:t>
    </dgm:pt>
    <dgm:pt modelId="{148E7EF6-50BE-45F9-9309-D09FA8207F0B}" type="sibTrans" cxnId="{0DC62772-B02C-4A48-A9C5-D616B74A473F}">
      <dgm:prSet/>
      <dgm:spPr/>
      <dgm:t>
        <a:bodyPr/>
        <a:lstStyle/>
        <a:p>
          <a:endParaRPr lang="en-US" b="1"/>
        </a:p>
      </dgm:t>
    </dgm:pt>
    <dgm:pt modelId="{F8EFCAFA-2222-4D7D-97CC-366A7B06FD25}">
      <dgm:prSet phldrT="[Text]" custT="1"/>
      <dgm:spPr/>
      <dgm:t>
        <a:bodyPr/>
        <a:lstStyle/>
        <a:p>
          <a:r>
            <a:rPr lang="en-US" sz="2000" b="1" dirty="0" err="1" smtClean="0"/>
            <a:t>Tahap</a:t>
          </a:r>
          <a:r>
            <a:rPr lang="en-US" sz="2000" b="1" dirty="0" smtClean="0"/>
            <a:t> </a:t>
          </a:r>
          <a:r>
            <a:rPr lang="en-US" sz="2000" b="1" dirty="0" err="1" smtClean="0"/>
            <a:t>Ketiga</a:t>
          </a:r>
          <a:endParaRPr lang="en-US" sz="2000" b="1" dirty="0" smtClean="0">
            <a:solidFill>
              <a:srgbClr val="C00000"/>
            </a:solidFill>
          </a:endParaRPr>
        </a:p>
        <a:p>
          <a:pPr marL="182563" indent="-182563"/>
          <a:r>
            <a:rPr lang="en-US" sz="2000" b="0" dirty="0" smtClean="0"/>
            <a:t>- </a:t>
          </a:r>
          <a:r>
            <a:rPr lang="en-US" sz="2000" b="0" i="1" dirty="0" smtClean="0"/>
            <a:t>Leading </a:t>
          </a:r>
          <a:r>
            <a:rPr lang="id-ID" sz="2000" b="0" i="1" dirty="0" smtClean="0"/>
            <a:t>i</a:t>
          </a:r>
          <a:r>
            <a:rPr lang="en-US" sz="2000" b="0" i="1" dirty="0" err="1" smtClean="0"/>
            <a:t>ntegrated</a:t>
          </a:r>
          <a:r>
            <a:rPr lang="en-US" sz="2000" b="0" i="1" dirty="0" smtClean="0"/>
            <a:t> </a:t>
          </a:r>
          <a:r>
            <a:rPr lang="id-ID" sz="2000" b="0" i="1" dirty="0" smtClean="0"/>
            <a:t>r</a:t>
          </a:r>
          <a:r>
            <a:rPr lang="en-US" sz="2000" b="0" i="1" dirty="0" err="1" smtClean="0"/>
            <a:t>egulator</a:t>
          </a:r>
          <a:endParaRPr lang="en-US" sz="2000" b="0" i="1" dirty="0" smtClean="0"/>
        </a:p>
        <a:p>
          <a:pPr marL="182563" indent="-182563"/>
          <a:r>
            <a:rPr lang="en-US" sz="2000" b="0" dirty="0" smtClean="0"/>
            <a:t>- </a:t>
          </a:r>
          <a:r>
            <a:rPr lang="en-US" sz="2000" b="0" dirty="0" err="1" smtClean="0"/>
            <a:t>Peran</a:t>
          </a:r>
          <a:r>
            <a:rPr lang="en-US" sz="2000" b="0" dirty="0" smtClean="0"/>
            <a:t> </a:t>
          </a:r>
          <a:r>
            <a:rPr lang="en-US" sz="2000" b="0" dirty="0" err="1" smtClean="0"/>
            <a:t>strategis</a:t>
          </a:r>
          <a:r>
            <a:rPr lang="en-US" sz="2000" b="0" dirty="0" smtClean="0"/>
            <a:t>  di level </a:t>
          </a:r>
          <a:r>
            <a:rPr lang="id-ID" sz="2000" b="0" dirty="0" smtClean="0"/>
            <a:t>regional</a:t>
          </a:r>
          <a:r>
            <a:rPr lang="en-US" sz="2000" b="0" dirty="0" smtClean="0"/>
            <a:t> </a:t>
          </a:r>
          <a:r>
            <a:rPr lang="id-ID" sz="2000" b="0" dirty="0" smtClean="0"/>
            <a:t>dan</a:t>
          </a:r>
          <a:r>
            <a:rPr lang="en-US" sz="2000" b="0" dirty="0" smtClean="0"/>
            <a:t> </a:t>
          </a:r>
          <a:r>
            <a:rPr lang="en-US" sz="2000" b="0" dirty="0" err="1" smtClean="0"/>
            <a:t>internasional</a:t>
          </a:r>
          <a:r>
            <a:rPr lang="en-US" sz="2000" b="0" dirty="0" smtClean="0"/>
            <a:t> </a:t>
          </a:r>
          <a:endParaRPr lang="en-US" sz="900" b="0" dirty="0"/>
        </a:p>
      </dgm:t>
    </dgm:pt>
    <dgm:pt modelId="{ECB90DE4-74BD-4DE1-89F5-3D2C00D3F08A}" type="sibTrans" cxnId="{0AB9E5BB-77C6-42F3-9619-09D833236D1A}">
      <dgm:prSet/>
      <dgm:spPr/>
      <dgm:t>
        <a:bodyPr/>
        <a:lstStyle/>
        <a:p>
          <a:endParaRPr lang="en-US" b="1"/>
        </a:p>
      </dgm:t>
    </dgm:pt>
    <dgm:pt modelId="{B6A90B25-0094-4F6C-AC53-04A0506F1359}" type="parTrans" cxnId="{0AB9E5BB-77C6-42F3-9619-09D833236D1A}">
      <dgm:prSet/>
      <dgm:spPr/>
      <dgm:t>
        <a:bodyPr/>
        <a:lstStyle/>
        <a:p>
          <a:endParaRPr lang="en-US" b="1"/>
        </a:p>
      </dgm:t>
    </dgm:pt>
    <dgm:pt modelId="{D71B15B0-545A-4816-BBA9-7C34524330CD}" type="pres">
      <dgm:prSet presAssocID="{1C17BB0B-04AE-4B6B-AFB6-3F4FB4D285AF}" presName="arrowDiagram" presStyleCnt="0">
        <dgm:presLayoutVars>
          <dgm:chMax val="5"/>
          <dgm:dir/>
          <dgm:resizeHandles val="exact"/>
        </dgm:presLayoutVars>
      </dgm:prSet>
      <dgm:spPr/>
      <dgm:t>
        <a:bodyPr/>
        <a:lstStyle/>
        <a:p>
          <a:endParaRPr lang="en-US"/>
        </a:p>
      </dgm:t>
    </dgm:pt>
    <dgm:pt modelId="{23CEFC15-2BC7-4A6B-A929-2A9DAF413F82}" type="pres">
      <dgm:prSet presAssocID="{1C17BB0B-04AE-4B6B-AFB6-3F4FB4D285AF}" presName="arrow" presStyleLbl="bgShp" presStyleIdx="0" presStyleCnt="1"/>
      <dgm:spPr/>
      <dgm:t>
        <a:bodyPr/>
        <a:lstStyle/>
        <a:p>
          <a:endParaRPr lang="id-ID"/>
        </a:p>
      </dgm:t>
    </dgm:pt>
    <dgm:pt modelId="{496E44D3-4C74-417D-837A-143A318857EE}" type="pres">
      <dgm:prSet presAssocID="{1C17BB0B-04AE-4B6B-AFB6-3F4FB4D285AF}" presName="arrowDiagram3" presStyleCnt="0"/>
      <dgm:spPr/>
      <dgm:t>
        <a:bodyPr/>
        <a:lstStyle/>
        <a:p>
          <a:endParaRPr lang="id-ID"/>
        </a:p>
      </dgm:t>
    </dgm:pt>
    <dgm:pt modelId="{BF7DE0C9-0D8D-4EA7-B02E-9AE3E29BF51D}" type="pres">
      <dgm:prSet presAssocID="{A1A83FC1-C480-47D3-8909-F02675270C39}" presName="bullet3a" presStyleLbl="node1" presStyleIdx="0" presStyleCnt="3"/>
      <dgm:spPr/>
      <dgm:t>
        <a:bodyPr/>
        <a:lstStyle/>
        <a:p>
          <a:endParaRPr lang="id-ID"/>
        </a:p>
      </dgm:t>
    </dgm:pt>
    <dgm:pt modelId="{6EB22D0C-0A1F-4CE4-8D1B-9419580AE701}" type="pres">
      <dgm:prSet presAssocID="{A1A83FC1-C480-47D3-8909-F02675270C39}" presName="textBox3a" presStyleLbl="revTx" presStyleIdx="0" presStyleCnt="3" custScaleX="98772" custScaleY="126767" custLinFactNeighborX="1220" custLinFactNeighborY="-13155">
        <dgm:presLayoutVars>
          <dgm:bulletEnabled val="1"/>
        </dgm:presLayoutVars>
      </dgm:prSet>
      <dgm:spPr/>
      <dgm:t>
        <a:bodyPr/>
        <a:lstStyle/>
        <a:p>
          <a:endParaRPr lang="en-US"/>
        </a:p>
      </dgm:t>
    </dgm:pt>
    <dgm:pt modelId="{77AE57D4-9197-45E0-940D-73F2616F5712}" type="pres">
      <dgm:prSet presAssocID="{4070C92A-253F-4374-B28B-D1961B83CE12}" presName="bullet3b" presStyleLbl="node1" presStyleIdx="1" presStyleCnt="3"/>
      <dgm:spPr/>
      <dgm:t>
        <a:bodyPr/>
        <a:lstStyle/>
        <a:p>
          <a:endParaRPr lang="en-US"/>
        </a:p>
      </dgm:t>
    </dgm:pt>
    <dgm:pt modelId="{D0A16930-BB01-4E37-8C5C-CE7E382B820F}" type="pres">
      <dgm:prSet presAssocID="{4070C92A-253F-4374-B28B-D1961B83CE12}" presName="textBox3b" presStyleLbl="revTx" presStyleIdx="1" presStyleCnt="3" custScaleX="123665" custScaleY="100696" custLinFactNeighborX="18384" custLinFactNeighborY="-9413">
        <dgm:presLayoutVars>
          <dgm:bulletEnabled val="1"/>
        </dgm:presLayoutVars>
      </dgm:prSet>
      <dgm:spPr/>
      <dgm:t>
        <a:bodyPr/>
        <a:lstStyle/>
        <a:p>
          <a:endParaRPr lang="en-US"/>
        </a:p>
      </dgm:t>
    </dgm:pt>
    <dgm:pt modelId="{5D64F480-5D70-4DD0-8B2B-4E5C747BF5A8}" type="pres">
      <dgm:prSet presAssocID="{F8EFCAFA-2222-4D7D-97CC-366A7B06FD25}" presName="bullet3c" presStyleLbl="node1" presStyleIdx="2" presStyleCnt="3" custLinFactNeighborX="-11580" custLinFactNeighborY="-10128"/>
      <dgm:spPr/>
      <dgm:t>
        <a:bodyPr/>
        <a:lstStyle/>
        <a:p>
          <a:endParaRPr lang="en-US"/>
        </a:p>
      </dgm:t>
    </dgm:pt>
    <dgm:pt modelId="{78B51FF8-121B-440C-B84E-215E70F3CFD5}" type="pres">
      <dgm:prSet presAssocID="{F8EFCAFA-2222-4D7D-97CC-366A7B06FD25}" presName="textBox3c" presStyleLbl="revTx" presStyleIdx="2" presStyleCnt="3" custScaleX="140707" custScaleY="91603" custLinFactNeighborX="23109" custLinFactNeighborY="-9471">
        <dgm:presLayoutVars>
          <dgm:bulletEnabled val="1"/>
        </dgm:presLayoutVars>
      </dgm:prSet>
      <dgm:spPr/>
      <dgm:t>
        <a:bodyPr/>
        <a:lstStyle/>
        <a:p>
          <a:endParaRPr lang="en-US"/>
        </a:p>
      </dgm:t>
    </dgm:pt>
  </dgm:ptLst>
  <dgm:cxnLst>
    <dgm:cxn modelId="{546F36FD-A673-4A06-B995-3EDC4A52E15E}" type="presOf" srcId="{A1A83FC1-C480-47D3-8909-F02675270C39}" destId="{6EB22D0C-0A1F-4CE4-8D1B-9419580AE701}" srcOrd="0" destOrd="0" presId="urn:microsoft.com/office/officeart/2005/8/layout/arrow2"/>
    <dgm:cxn modelId="{E553F0E7-43C0-4A5C-98F8-BFCF44FC060C}" srcId="{1C17BB0B-04AE-4B6B-AFB6-3F4FB4D285AF}" destId="{A1A83FC1-C480-47D3-8909-F02675270C39}" srcOrd="0" destOrd="0" parTransId="{4763E74C-8461-4E85-A83B-3DE43570F1FF}" sibTransId="{9C4AC454-A96D-4EAE-B45C-CB9B4C500D2C}"/>
    <dgm:cxn modelId="{21B5196F-7B21-4404-9F1C-DC8CB26059C0}" type="presOf" srcId="{4070C92A-253F-4374-B28B-D1961B83CE12}" destId="{D0A16930-BB01-4E37-8C5C-CE7E382B820F}" srcOrd="0" destOrd="0" presId="urn:microsoft.com/office/officeart/2005/8/layout/arrow2"/>
    <dgm:cxn modelId="{0AB9E5BB-77C6-42F3-9619-09D833236D1A}" srcId="{1C17BB0B-04AE-4B6B-AFB6-3F4FB4D285AF}" destId="{F8EFCAFA-2222-4D7D-97CC-366A7B06FD25}" srcOrd="2" destOrd="0" parTransId="{B6A90B25-0094-4F6C-AC53-04A0506F1359}" sibTransId="{ECB90DE4-74BD-4DE1-89F5-3D2C00D3F08A}"/>
    <dgm:cxn modelId="{08024781-623D-4B24-823C-AFE2DDD0A82E}" type="presOf" srcId="{F8EFCAFA-2222-4D7D-97CC-366A7B06FD25}" destId="{78B51FF8-121B-440C-B84E-215E70F3CFD5}" srcOrd="0" destOrd="0" presId="urn:microsoft.com/office/officeart/2005/8/layout/arrow2"/>
    <dgm:cxn modelId="{38783430-F225-467C-9C8B-79A3493782C4}" type="presOf" srcId="{1C17BB0B-04AE-4B6B-AFB6-3F4FB4D285AF}" destId="{D71B15B0-545A-4816-BBA9-7C34524330CD}" srcOrd="0" destOrd="0" presId="urn:microsoft.com/office/officeart/2005/8/layout/arrow2"/>
    <dgm:cxn modelId="{0DC62772-B02C-4A48-A9C5-D616B74A473F}" srcId="{1C17BB0B-04AE-4B6B-AFB6-3F4FB4D285AF}" destId="{4070C92A-253F-4374-B28B-D1961B83CE12}" srcOrd="1" destOrd="0" parTransId="{2D7A04EE-969A-48B8-B008-778F7656A4DF}" sibTransId="{148E7EF6-50BE-45F9-9309-D09FA8207F0B}"/>
    <dgm:cxn modelId="{A8886689-70A7-4BC3-945B-CC94FA6368D2}" type="presParOf" srcId="{D71B15B0-545A-4816-BBA9-7C34524330CD}" destId="{23CEFC15-2BC7-4A6B-A929-2A9DAF413F82}" srcOrd="0" destOrd="0" presId="urn:microsoft.com/office/officeart/2005/8/layout/arrow2"/>
    <dgm:cxn modelId="{D8376BBC-2368-4C6A-A1AC-5706442DE9E1}" type="presParOf" srcId="{D71B15B0-545A-4816-BBA9-7C34524330CD}" destId="{496E44D3-4C74-417D-837A-143A318857EE}" srcOrd="1" destOrd="0" presId="urn:microsoft.com/office/officeart/2005/8/layout/arrow2"/>
    <dgm:cxn modelId="{3082318A-3A8A-4872-A11F-D1D325427258}" type="presParOf" srcId="{496E44D3-4C74-417D-837A-143A318857EE}" destId="{BF7DE0C9-0D8D-4EA7-B02E-9AE3E29BF51D}" srcOrd="0" destOrd="0" presId="urn:microsoft.com/office/officeart/2005/8/layout/arrow2"/>
    <dgm:cxn modelId="{E773B84D-A412-4882-B5BA-EE35D05A3E17}" type="presParOf" srcId="{496E44D3-4C74-417D-837A-143A318857EE}" destId="{6EB22D0C-0A1F-4CE4-8D1B-9419580AE701}" srcOrd="1" destOrd="0" presId="urn:microsoft.com/office/officeart/2005/8/layout/arrow2"/>
    <dgm:cxn modelId="{5CC9AE14-02DF-4368-BF91-56CDAA4611BB}" type="presParOf" srcId="{496E44D3-4C74-417D-837A-143A318857EE}" destId="{77AE57D4-9197-45E0-940D-73F2616F5712}" srcOrd="2" destOrd="0" presId="urn:microsoft.com/office/officeart/2005/8/layout/arrow2"/>
    <dgm:cxn modelId="{B0B57296-9B2B-4A6B-AE94-385D88DC50C4}" type="presParOf" srcId="{496E44D3-4C74-417D-837A-143A318857EE}" destId="{D0A16930-BB01-4E37-8C5C-CE7E382B820F}" srcOrd="3" destOrd="0" presId="urn:microsoft.com/office/officeart/2005/8/layout/arrow2"/>
    <dgm:cxn modelId="{23E6570B-91EF-45D6-BE57-2F215C36ED07}" type="presParOf" srcId="{496E44D3-4C74-417D-837A-143A318857EE}" destId="{5D64F480-5D70-4DD0-8B2B-4E5C747BF5A8}" srcOrd="4" destOrd="0" presId="urn:microsoft.com/office/officeart/2005/8/layout/arrow2"/>
    <dgm:cxn modelId="{5262FD3E-15D4-4341-95BC-5AB323A10EBB}" type="presParOf" srcId="{496E44D3-4C74-417D-837A-143A318857EE}" destId="{78B51FF8-121B-440C-B84E-215E70F3CFD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11B7C1-F3E4-405E-B3E4-5722C7DDDBF7}" type="doc">
      <dgm:prSet loTypeId="urn:microsoft.com/office/officeart/2005/8/layout/vList3#1" loCatId="list" qsTypeId="urn:microsoft.com/office/officeart/2005/8/quickstyle/3d3" qsCatId="3D" csTypeId="urn:microsoft.com/office/officeart/2005/8/colors/colorful5" csCatId="colorful" phldr="1"/>
      <dgm:spPr/>
    </dgm:pt>
    <dgm:pt modelId="{64B226A9-C6FC-4CF6-B4F4-B48E87CCB031}">
      <dgm:prSet custT="1"/>
      <dgm:spPr>
        <a:solidFill>
          <a:srgbClr val="00B05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d-ID" sz="2800" dirty="0" smtClean="0"/>
            <a:t>Strategi Nasional Literasi Keuangan </a:t>
          </a:r>
          <a:endParaRPr lang="en-US" sz="2800" dirty="0" smtClean="0"/>
        </a:p>
      </dgm:t>
    </dgm:pt>
    <dgm:pt modelId="{C9C71EF4-D6E0-4D98-874E-D3AF3A10BCED}" type="parTrans" cxnId="{79972AB4-A3F3-4842-A365-99D8A41A9D4A}">
      <dgm:prSet/>
      <dgm:spPr/>
      <dgm:t>
        <a:bodyPr/>
        <a:lstStyle/>
        <a:p>
          <a:endParaRPr lang="en-US"/>
        </a:p>
      </dgm:t>
    </dgm:pt>
    <dgm:pt modelId="{14BC62A2-60D4-40BC-B3A4-478A18B03E3B}" type="sibTrans" cxnId="{79972AB4-A3F3-4842-A365-99D8A41A9D4A}">
      <dgm:prSet/>
      <dgm:spPr/>
      <dgm:t>
        <a:bodyPr/>
        <a:lstStyle/>
        <a:p>
          <a:endParaRPr lang="en-US"/>
        </a:p>
      </dgm:t>
    </dgm:pt>
    <dgm:pt modelId="{3E8448C1-78D6-4EF8-AB81-B723445673A9}" type="pres">
      <dgm:prSet presAssocID="{1411B7C1-F3E4-405E-B3E4-5722C7DDDBF7}" presName="linearFlow" presStyleCnt="0">
        <dgm:presLayoutVars>
          <dgm:dir/>
          <dgm:resizeHandles val="exact"/>
        </dgm:presLayoutVars>
      </dgm:prSet>
      <dgm:spPr/>
    </dgm:pt>
    <dgm:pt modelId="{CF5473B0-3A7E-4139-A85A-A478CA7937D4}" type="pres">
      <dgm:prSet presAssocID="{64B226A9-C6FC-4CF6-B4F4-B48E87CCB031}" presName="composite" presStyleCnt="0"/>
      <dgm:spPr/>
    </dgm:pt>
    <dgm:pt modelId="{BED5C6FB-796A-4DA9-9993-54343EECF478}" type="pres">
      <dgm:prSet presAssocID="{64B226A9-C6FC-4CF6-B4F4-B48E87CCB031}" presName="imgShp" presStyleLbl="fgImgPlace1" presStyleIdx="0" presStyleCnt="1"/>
      <dgm:spPr>
        <a:blipFill rotWithShape="0">
          <a:blip xmlns:r="http://schemas.openxmlformats.org/officeDocument/2006/relationships" r:embed="rId1"/>
          <a:stretch>
            <a:fillRect/>
          </a:stretch>
        </a:blipFill>
      </dgm:spPr>
    </dgm:pt>
    <dgm:pt modelId="{D6B55028-54C8-403B-B200-AEE6B7B3F473}" type="pres">
      <dgm:prSet presAssocID="{64B226A9-C6FC-4CF6-B4F4-B48E87CCB031}" presName="txShp" presStyleLbl="node1" presStyleIdx="0" presStyleCnt="1">
        <dgm:presLayoutVars>
          <dgm:bulletEnabled val="1"/>
        </dgm:presLayoutVars>
      </dgm:prSet>
      <dgm:spPr/>
      <dgm:t>
        <a:bodyPr/>
        <a:lstStyle/>
        <a:p>
          <a:endParaRPr lang="en-US"/>
        </a:p>
      </dgm:t>
    </dgm:pt>
  </dgm:ptLst>
  <dgm:cxnLst>
    <dgm:cxn modelId="{C6F41301-CF20-4E20-935A-B0A0177510FF}" type="presOf" srcId="{64B226A9-C6FC-4CF6-B4F4-B48E87CCB031}" destId="{D6B55028-54C8-403B-B200-AEE6B7B3F473}" srcOrd="0" destOrd="0" presId="urn:microsoft.com/office/officeart/2005/8/layout/vList3#1"/>
    <dgm:cxn modelId="{79972AB4-A3F3-4842-A365-99D8A41A9D4A}" srcId="{1411B7C1-F3E4-405E-B3E4-5722C7DDDBF7}" destId="{64B226A9-C6FC-4CF6-B4F4-B48E87CCB031}" srcOrd="0" destOrd="0" parTransId="{C9C71EF4-D6E0-4D98-874E-D3AF3A10BCED}" sibTransId="{14BC62A2-60D4-40BC-B3A4-478A18B03E3B}"/>
    <dgm:cxn modelId="{C1C00871-88CE-4EAC-8C65-62F00B1C3B37}" type="presOf" srcId="{1411B7C1-F3E4-405E-B3E4-5722C7DDDBF7}" destId="{3E8448C1-78D6-4EF8-AB81-B723445673A9}" srcOrd="0" destOrd="0" presId="urn:microsoft.com/office/officeart/2005/8/layout/vList3#1"/>
    <dgm:cxn modelId="{754E2F3E-F8BE-4521-B7F8-37ACB7EB33DF}" type="presParOf" srcId="{3E8448C1-78D6-4EF8-AB81-B723445673A9}" destId="{CF5473B0-3A7E-4139-A85A-A478CA7937D4}" srcOrd="0" destOrd="0" presId="urn:microsoft.com/office/officeart/2005/8/layout/vList3#1"/>
    <dgm:cxn modelId="{B5BDB849-5B45-45B3-B5C8-4FE0342116DD}" type="presParOf" srcId="{CF5473B0-3A7E-4139-A85A-A478CA7937D4}" destId="{BED5C6FB-796A-4DA9-9993-54343EECF478}" srcOrd="0" destOrd="0" presId="urn:microsoft.com/office/officeart/2005/8/layout/vList3#1"/>
    <dgm:cxn modelId="{088FF291-CCB8-4893-A0A9-AA6D692F7EF6}" type="presParOf" srcId="{CF5473B0-3A7E-4139-A85A-A478CA7937D4}" destId="{D6B55028-54C8-403B-B200-AEE6B7B3F473}"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11B7C1-F3E4-405E-B3E4-5722C7DDDBF7}" type="doc">
      <dgm:prSet loTypeId="urn:microsoft.com/office/officeart/2005/8/layout/vList3#1" loCatId="list" qsTypeId="urn:microsoft.com/office/officeart/2005/8/quickstyle/3d3" qsCatId="3D" csTypeId="urn:microsoft.com/office/officeart/2005/8/colors/colorful5" csCatId="colorful" phldr="1"/>
      <dgm:spPr/>
    </dgm:pt>
    <dgm:pt modelId="{23492F25-AAAE-498B-9C7F-5B5485C16BEC}">
      <dgm:prSet phldrT="[Text]" custT="1"/>
      <dgm:spPr>
        <a:solidFill>
          <a:schemeClr val="accent4">
            <a:lumMod val="75000"/>
          </a:schemeClr>
        </a:solidFill>
      </dgm:spPr>
      <dgm:t>
        <a:bodyPr/>
        <a:lstStyle/>
        <a:p>
          <a:r>
            <a:rPr lang="id-ID" sz="2800" i="0" dirty="0" smtClean="0"/>
            <a:t>Perkembangan Asuransi Syariah di Indonesia</a:t>
          </a:r>
          <a:endParaRPr lang="en-US" sz="2800" i="0" dirty="0"/>
        </a:p>
      </dgm:t>
    </dgm:pt>
    <dgm:pt modelId="{5A9CE85F-68B4-40CC-87FC-9D1ED9EBF9BC}" type="parTrans" cxnId="{11368909-AEEF-4A24-8C9C-A8EBA1814C28}">
      <dgm:prSet/>
      <dgm:spPr/>
      <dgm:t>
        <a:bodyPr/>
        <a:lstStyle/>
        <a:p>
          <a:endParaRPr lang="en-US"/>
        </a:p>
      </dgm:t>
    </dgm:pt>
    <dgm:pt modelId="{42D16A63-CB7C-4AB4-993A-3535AAE7A594}" type="sibTrans" cxnId="{11368909-AEEF-4A24-8C9C-A8EBA1814C28}">
      <dgm:prSet/>
      <dgm:spPr/>
      <dgm:t>
        <a:bodyPr/>
        <a:lstStyle/>
        <a:p>
          <a:endParaRPr lang="en-US"/>
        </a:p>
      </dgm:t>
    </dgm:pt>
    <dgm:pt modelId="{3E8448C1-78D6-4EF8-AB81-B723445673A9}" type="pres">
      <dgm:prSet presAssocID="{1411B7C1-F3E4-405E-B3E4-5722C7DDDBF7}" presName="linearFlow" presStyleCnt="0">
        <dgm:presLayoutVars>
          <dgm:dir/>
          <dgm:resizeHandles val="exact"/>
        </dgm:presLayoutVars>
      </dgm:prSet>
      <dgm:spPr/>
    </dgm:pt>
    <dgm:pt modelId="{352DB585-06C0-476C-81B7-BD7F6DE34483}" type="pres">
      <dgm:prSet presAssocID="{23492F25-AAAE-498B-9C7F-5B5485C16BEC}" presName="composite" presStyleCnt="0"/>
      <dgm:spPr/>
    </dgm:pt>
    <dgm:pt modelId="{22B2EE78-1C62-4B6A-B114-7D3174A4DC33}" type="pres">
      <dgm:prSet presAssocID="{23492F25-AAAE-498B-9C7F-5B5485C16BEC}" presName="imgShp" presStyleLbl="fgImgPlace1" presStyleIdx="0" presStyleCnt="1"/>
      <dgm:spPr>
        <a:blipFill rotWithShape="0">
          <a:blip xmlns:r="http://schemas.openxmlformats.org/officeDocument/2006/relationships" r:embed="rId1"/>
          <a:stretch>
            <a:fillRect/>
          </a:stretch>
        </a:blipFill>
      </dgm:spPr>
    </dgm:pt>
    <dgm:pt modelId="{9049318B-5B42-4782-AC5D-CEADEEFF69DF}" type="pres">
      <dgm:prSet presAssocID="{23492F25-AAAE-498B-9C7F-5B5485C16BEC}" presName="txShp" presStyleLbl="node1" presStyleIdx="0" presStyleCnt="1">
        <dgm:presLayoutVars>
          <dgm:bulletEnabled val="1"/>
        </dgm:presLayoutVars>
      </dgm:prSet>
      <dgm:spPr/>
      <dgm:t>
        <a:bodyPr/>
        <a:lstStyle/>
        <a:p>
          <a:endParaRPr lang="en-US"/>
        </a:p>
      </dgm:t>
    </dgm:pt>
  </dgm:ptLst>
  <dgm:cxnLst>
    <dgm:cxn modelId="{87225CF9-F805-4AC0-A3AD-C2178D09EDC6}" type="presOf" srcId="{1411B7C1-F3E4-405E-B3E4-5722C7DDDBF7}" destId="{3E8448C1-78D6-4EF8-AB81-B723445673A9}" srcOrd="0" destOrd="0" presId="urn:microsoft.com/office/officeart/2005/8/layout/vList3#1"/>
    <dgm:cxn modelId="{A6997378-AFAC-4CC4-9928-B5752E7C63C8}" type="presOf" srcId="{23492F25-AAAE-498B-9C7F-5B5485C16BEC}" destId="{9049318B-5B42-4782-AC5D-CEADEEFF69DF}" srcOrd="0" destOrd="0" presId="urn:microsoft.com/office/officeart/2005/8/layout/vList3#1"/>
    <dgm:cxn modelId="{11368909-AEEF-4A24-8C9C-A8EBA1814C28}" srcId="{1411B7C1-F3E4-405E-B3E4-5722C7DDDBF7}" destId="{23492F25-AAAE-498B-9C7F-5B5485C16BEC}" srcOrd="0" destOrd="0" parTransId="{5A9CE85F-68B4-40CC-87FC-9D1ED9EBF9BC}" sibTransId="{42D16A63-CB7C-4AB4-993A-3535AAE7A594}"/>
    <dgm:cxn modelId="{2C3314C6-3948-444B-B098-9B3C8B6512A6}" type="presParOf" srcId="{3E8448C1-78D6-4EF8-AB81-B723445673A9}" destId="{352DB585-06C0-476C-81B7-BD7F6DE34483}" srcOrd="0" destOrd="0" presId="urn:microsoft.com/office/officeart/2005/8/layout/vList3#1"/>
    <dgm:cxn modelId="{11A591F6-DB20-4FF7-B22E-E2CBF788A38C}" type="presParOf" srcId="{352DB585-06C0-476C-81B7-BD7F6DE34483}" destId="{22B2EE78-1C62-4B6A-B114-7D3174A4DC33}" srcOrd="0" destOrd="0" presId="urn:microsoft.com/office/officeart/2005/8/layout/vList3#1"/>
    <dgm:cxn modelId="{68443675-FCA0-4C05-B3C3-2F48F8BF00E6}" type="presParOf" srcId="{352DB585-06C0-476C-81B7-BD7F6DE34483}" destId="{9049318B-5B42-4782-AC5D-CEADEEFF69DF}"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11B7C1-F3E4-405E-B3E4-5722C7DDDBF7}" type="doc">
      <dgm:prSet loTypeId="urn:microsoft.com/office/officeart/2005/8/layout/vList3#1" loCatId="list" qsTypeId="urn:microsoft.com/office/officeart/2005/8/quickstyle/3d3" qsCatId="3D" csTypeId="urn:microsoft.com/office/officeart/2005/8/colors/colorful5" csCatId="colorful" phldr="1"/>
      <dgm:spPr/>
    </dgm:pt>
    <dgm:pt modelId="{4FD90817-736C-4D39-B95E-BAB3DC6C722F}">
      <dgm:prSet phldrT="[Text]" custT="1"/>
      <dgm:spPr>
        <a:solidFill>
          <a:schemeClr val="accent5">
            <a:hueOff val="-9933876"/>
            <a:satOff val="39811"/>
            <a:lumOff val="8628"/>
          </a:schemeClr>
        </a:solidFill>
      </dgm:spPr>
      <dgm:t>
        <a:bodyPr/>
        <a:lstStyle/>
        <a:p>
          <a:r>
            <a:rPr lang="id-ID" sz="2800" dirty="0" smtClean="0"/>
            <a:t>Perkembangan Asuransi Mikro di Indonesia</a:t>
          </a:r>
          <a:endParaRPr lang="en-US" sz="2800" dirty="0"/>
        </a:p>
      </dgm:t>
    </dgm:pt>
    <dgm:pt modelId="{DEF6A412-D1BF-413D-924D-474DE415E771}" type="parTrans" cxnId="{EDCFC7D5-F37A-4ED1-8D4D-0E0A225B930F}">
      <dgm:prSet/>
      <dgm:spPr/>
      <dgm:t>
        <a:bodyPr/>
        <a:lstStyle/>
        <a:p>
          <a:endParaRPr lang="en-US"/>
        </a:p>
      </dgm:t>
    </dgm:pt>
    <dgm:pt modelId="{796D9E6E-3347-4DCB-9A74-A0992FF2B94E}" type="sibTrans" cxnId="{EDCFC7D5-F37A-4ED1-8D4D-0E0A225B930F}">
      <dgm:prSet/>
      <dgm:spPr/>
      <dgm:t>
        <a:bodyPr/>
        <a:lstStyle/>
        <a:p>
          <a:endParaRPr lang="en-US"/>
        </a:p>
      </dgm:t>
    </dgm:pt>
    <dgm:pt modelId="{3E8448C1-78D6-4EF8-AB81-B723445673A9}" type="pres">
      <dgm:prSet presAssocID="{1411B7C1-F3E4-405E-B3E4-5722C7DDDBF7}" presName="linearFlow" presStyleCnt="0">
        <dgm:presLayoutVars>
          <dgm:dir/>
          <dgm:resizeHandles val="exact"/>
        </dgm:presLayoutVars>
      </dgm:prSet>
      <dgm:spPr/>
    </dgm:pt>
    <dgm:pt modelId="{4298655E-98D3-4AE2-80C8-36F2049BEEE6}" type="pres">
      <dgm:prSet presAssocID="{4FD90817-736C-4D39-B95E-BAB3DC6C722F}" presName="composite" presStyleCnt="0"/>
      <dgm:spPr/>
    </dgm:pt>
    <dgm:pt modelId="{83CE3B63-7170-4576-A740-4D7C0486B5D6}" type="pres">
      <dgm:prSet presAssocID="{4FD90817-736C-4D39-B95E-BAB3DC6C722F}" presName="imgShp" presStyleLbl="fgImgPlace1" presStyleIdx="0" presStyleCnt="1"/>
      <dgm:spPr>
        <a:blipFill rotWithShape="0">
          <a:blip xmlns:r="http://schemas.openxmlformats.org/officeDocument/2006/relationships" r:embed="rId1"/>
          <a:stretch>
            <a:fillRect/>
          </a:stretch>
        </a:blipFill>
      </dgm:spPr>
    </dgm:pt>
    <dgm:pt modelId="{526EE905-FF5C-4BE5-AEEE-FA8A9636A955}" type="pres">
      <dgm:prSet presAssocID="{4FD90817-736C-4D39-B95E-BAB3DC6C722F}" presName="txShp" presStyleLbl="node1" presStyleIdx="0" presStyleCnt="1">
        <dgm:presLayoutVars>
          <dgm:bulletEnabled val="1"/>
        </dgm:presLayoutVars>
      </dgm:prSet>
      <dgm:spPr/>
      <dgm:t>
        <a:bodyPr/>
        <a:lstStyle/>
        <a:p>
          <a:endParaRPr lang="en-US"/>
        </a:p>
      </dgm:t>
    </dgm:pt>
  </dgm:ptLst>
  <dgm:cxnLst>
    <dgm:cxn modelId="{EDCFC7D5-F37A-4ED1-8D4D-0E0A225B930F}" srcId="{1411B7C1-F3E4-405E-B3E4-5722C7DDDBF7}" destId="{4FD90817-736C-4D39-B95E-BAB3DC6C722F}" srcOrd="0" destOrd="0" parTransId="{DEF6A412-D1BF-413D-924D-474DE415E771}" sibTransId="{796D9E6E-3347-4DCB-9A74-A0992FF2B94E}"/>
    <dgm:cxn modelId="{712ECAF8-8016-4554-9C81-7DAC6225062D}" type="presOf" srcId="{1411B7C1-F3E4-405E-B3E4-5722C7DDDBF7}" destId="{3E8448C1-78D6-4EF8-AB81-B723445673A9}" srcOrd="0" destOrd="0" presId="urn:microsoft.com/office/officeart/2005/8/layout/vList3#1"/>
    <dgm:cxn modelId="{9F9AEEF6-BE99-416A-BD29-CE4B60EA8CF4}" type="presOf" srcId="{4FD90817-736C-4D39-B95E-BAB3DC6C722F}" destId="{526EE905-FF5C-4BE5-AEEE-FA8A9636A955}" srcOrd="0" destOrd="0" presId="urn:microsoft.com/office/officeart/2005/8/layout/vList3#1"/>
    <dgm:cxn modelId="{9C0ACA2C-0CC9-4A66-AD5A-0D99C960A355}" type="presParOf" srcId="{3E8448C1-78D6-4EF8-AB81-B723445673A9}" destId="{4298655E-98D3-4AE2-80C8-36F2049BEEE6}" srcOrd="0" destOrd="0" presId="urn:microsoft.com/office/officeart/2005/8/layout/vList3#1"/>
    <dgm:cxn modelId="{6E14B106-813A-4644-A76B-68D8502E48A4}" type="presParOf" srcId="{4298655E-98D3-4AE2-80C8-36F2049BEEE6}" destId="{83CE3B63-7170-4576-A740-4D7C0486B5D6}" srcOrd="0" destOrd="0" presId="urn:microsoft.com/office/officeart/2005/8/layout/vList3#1"/>
    <dgm:cxn modelId="{2655B65C-1E00-4F89-A878-81A045C5A49A}" type="presParOf" srcId="{4298655E-98D3-4AE2-80C8-36F2049BEEE6}" destId="{526EE905-FF5C-4BE5-AEEE-FA8A9636A955}"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736" cy="494050"/>
          </a:xfrm>
          <a:prstGeom prst="rect">
            <a:avLst/>
          </a:prstGeom>
        </p:spPr>
        <p:txBody>
          <a:bodyPr vert="horz" wrap="square" lIns="90608" tIns="45304" rIns="90608" bIns="45304" numCol="1" anchor="t" anchorCtr="0" compatLnSpc="1">
            <a:prstTxWarp prst="textNoShape">
              <a:avLst/>
            </a:prstTxWarp>
          </a:bodyPr>
          <a:lstStyle>
            <a:lvl1pPr>
              <a:defRPr sz="1200">
                <a:latin typeface="Tw Cen MT" charset="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3851400" y="0"/>
            <a:ext cx="2944736" cy="494050"/>
          </a:xfrm>
          <a:prstGeom prst="rect">
            <a:avLst/>
          </a:prstGeom>
        </p:spPr>
        <p:txBody>
          <a:bodyPr vert="horz" wrap="square" lIns="90608" tIns="45304" rIns="90608" bIns="45304" numCol="1" anchor="t" anchorCtr="0" compatLnSpc="1">
            <a:prstTxWarp prst="textNoShape">
              <a:avLst/>
            </a:prstTxWarp>
          </a:bodyPr>
          <a:lstStyle>
            <a:lvl1pPr algn="r">
              <a:defRPr sz="1200">
                <a:latin typeface="Tw Cen MT" charset="0"/>
                <a:ea typeface="ＭＳ Ｐゴシック" charset="-128"/>
                <a:cs typeface="+mn-cs"/>
              </a:defRPr>
            </a:lvl1pPr>
          </a:lstStyle>
          <a:p>
            <a:pPr>
              <a:defRPr/>
            </a:pPr>
            <a:fld id="{0A886776-5367-4ED2-A7A7-4D6BADDFE8AE}" type="datetime1">
              <a:rPr lang="en-US"/>
              <a:pPr>
                <a:defRPr/>
              </a:pPr>
              <a:t>10/27/2014</a:t>
            </a:fld>
            <a:endParaRPr lang="en-US"/>
          </a:p>
        </p:txBody>
      </p:sp>
      <p:sp>
        <p:nvSpPr>
          <p:cNvPr id="4" name="Footer Placeholder 3"/>
          <p:cNvSpPr>
            <a:spLocks noGrp="1"/>
          </p:cNvSpPr>
          <p:nvPr>
            <p:ph type="ftr" sz="quarter" idx="2"/>
          </p:nvPr>
        </p:nvSpPr>
        <p:spPr>
          <a:xfrm>
            <a:off x="0" y="9378514"/>
            <a:ext cx="2944736" cy="494050"/>
          </a:xfrm>
          <a:prstGeom prst="rect">
            <a:avLst/>
          </a:prstGeom>
        </p:spPr>
        <p:txBody>
          <a:bodyPr vert="horz" wrap="square" lIns="90608" tIns="45304" rIns="90608" bIns="45304" numCol="1" anchor="b" anchorCtr="0" compatLnSpc="1">
            <a:prstTxWarp prst="textNoShape">
              <a:avLst/>
            </a:prstTxWarp>
          </a:bodyPr>
          <a:lstStyle>
            <a:lvl1pPr>
              <a:defRPr sz="1200">
                <a:latin typeface="Tw Cen MT" charset="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3851400" y="9378514"/>
            <a:ext cx="2944736" cy="494050"/>
          </a:xfrm>
          <a:prstGeom prst="rect">
            <a:avLst/>
          </a:prstGeom>
        </p:spPr>
        <p:txBody>
          <a:bodyPr vert="horz" wrap="square" lIns="90608" tIns="45304" rIns="90608" bIns="45304" numCol="1" anchor="b" anchorCtr="0" compatLnSpc="1">
            <a:prstTxWarp prst="textNoShape">
              <a:avLst/>
            </a:prstTxWarp>
          </a:bodyPr>
          <a:lstStyle>
            <a:lvl1pPr algn="r">
              <a:defRPr sz="1200">
                <a:latin typeface="Tw Cen MT" charset="0"/>
                <a:ea typeface="ＭＳ Ｐゴシック" charset="-128"/>
                <a:cs typeface="+mn-cs"/>
              </a:defRPr>
            </a:lvl1pPr>
          </a:lstStyle>
          <a:p>
            <a:pPr>
              <a:defRPr/>
            </a:pPr>
            <a:fld id="{2AE652F7-B884-4633-96C0-3E72E36D0C9E}" type="slidenum">
              <a:rPr lang="en-US"/>
              <a:pPr>
                <a:defRPr/>
              </a:pPr>
              <a:t>‹#›</a:t>
            </a:fld>
            <a:endParaRPr lang="en-US"/>
          </a:p>
        </p:txBody>
      </p:sp>
    </p:spTree>
    <p:extLst>
      <p:ext uri="{BB962C8B-B14F-4D97-AF65-F5344CB8AC3E}">
        <p14:creationId xmlns:p14="http://schemas.microsoft.com/office/powerpoint/2010/main" val="3019668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4050"/>
          </a:xfrm>
          <a:prstGeom prst="rect">
            <a:avLst/>
          </a:prstGeom>
        </p:spPr>
        <p:txBody>
          <a:bodyPr vert="horz" wrap="square" lIns="91240" tIns="45620" rIns="91240" bIns="45620" numCol="1" anchor="t" anchorCtr="0" compatLnSpc="1">
            <a:prstTxWarp prst="textNoShape">
              <a:avLst/>
            </a:prstTxWarp>
          </a:bodyPr>
          <a:lstStyle>
            <a:lvl1pPr>
              <a:defRPr sz="1200">
                <a:latin typeface="Tw Cen MT" charset="0"/>
                <a:ea typeface="ＭＳ Ｐゴシック" charset="-128"/>
                <a:cs typeface="Arial" charset="0"/>
              </a:defRPr>
            </a:lvl1pPr>
          </a:lstStyle>
          <a:p>
            <a:pPr>
              <a:defRPr/>
            </a:pPr>
            <a:endParaRPr lang="en-US"/>
          </a:p>
        </p:txBody>
      </p:sp>
      <p:sp>
        <p:nvSpPr>
          <p:cNvPr id="3" name="Date Placeholder 2"/>
          <p:cNvSpPr>
            <a:spLocks noGrp="1"/>
          </p:cNvSpPr>
          <p:nvPr>
            <p:ph type="dt" idx="1"/>
          </p:nvPr>
        </p:nvSpPr>
        <p:spPr>
          <a:xfrm>
            <a:off x="3849862" y="0"/>
            <a:ext cx="2946275" cy="494050"/>
          </a:xfrm>
          <a:prstGeom prst="rect">
            <a:avLst/>
          </a:prstGeom>
        </p:spPr>
        <p:txBody>
          <a:bodyPr vert="horz" wrap="square" lIns="91240" tIns="45620" rIns="91240" bIns="45620" numCol="1" anchor="t" anchorCtr="0" compatLnSpc="1">
            <a:prstTxWarp prst="textNoShape">
              <a:avLst/>
            </a:prstTxWarp>
          </a:bodyPr>
          <a:lstStyle>
            <a:lvl1pPr algn="r">
              <a:defRPr sz="1200">
                <a:latin typeface="Tw Cen MT" charset="0"/>
                <a:ea typeface="ＭＳ Ｐゴシック" charset="-128"/>
                <a:cs typeface="Arial" charset="0"/>
              </a:defRPr>
            </a:lvl1pPr>
          </a:lstStyle>
          <a:p>
            <a:pPr>
              <a:defRPr/>
            </a:pPr>
            <a:fld id="{53C9B7AD-E1F3-44A6-91A9-6D2464EA28DF}" type="datetime1">
              <a:rPr lang="en-US"/>
              <a:pPr>
                <a:defRPr/>
              </a:pPr>
              <a:t>10/27/2014</a:t>
            </a:fld>
            <a:endParaRPr lang="en-US"/>
          </a:p>
        </p:txBody>
      </p:sp>
      <p:sp>
        <p:nvSpPr>
          <p:cNvPr id="4" name="Slide Image Placeholder 3"/>
          <p:cNvSpPr>
            <a:spLocks noGrp="1" noRot="1" noChangeAspect="1"/>
          </p:cNvSpPr>
          <p:nvPr>
            <p:ph type="sldImg" idx="2"/>
          </p:nvPr>
        </p:nvSpPr>
        <p:spPr>
          <a:xfrm>
            <a:off x="931863" y="739775"/>
            <a:ext cx="4933950" cy="3702050"/>
          </a:xfrm>
          <a:prstGeom prst="rect">
            <a:avLst/>
          </a:prstGeom>
          <a:noFill/>
          <a:ln w="12700">
            <a:solidFill>
              <a:prstClr val="black"/>
            </a:solidFill>
          </a:ln>
        </p:spPr>
        <p:txBody>
          <a:bodyPr vert="horz" wrap="square" lIns="91240" tIns="45620" rIns="91240" bIns="456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78845" y="4690944"/>
            <a:ext cx="5439987" cy="4441389"/>
          </a:xfrm>
          <a:prstGeom prst="rect">
            <a:avLst/>
          </a:prstGeom>
        </p:spPr>
        <p:txBody>
          <a:bodyPr vert="horz" wrap="square" lIns="91240" tIns="45620" rIns="91240" bIns="456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378514"/>
            <a:ext cx="2946275" cy="494050"/>
          </a:xfrm>
          <a:prstGeom prst="rect">
            <a:avLst/>
          </a:prstGeom>
        </p:spPr>
        <p:txBody>
          <a:bodyPr vert="horz" wrap="square" lIns="91240" tIns="45620" rIns="91240" bIns="45620" numCol="1" anchor="b" anchorCtr="0" compatLnSpc="1">
            <a:prstTxWarp prst="textNoShape">
              <a:avLst/>
            </a:prstTxWarp>
          </a:bodyPr>
          <a:lstStyle>
            <a:lvl1pPr>
              <a:defRPr sz="1200">
                <a:latin typeface="Tw Cen MT" charset="0"/>
                <a:ea typeface="ＭＳ Ｐゴシック" charset="-128"/>
                <a:cs typeface="Arial" charset="0"/>
              </a:defRPr>
            </a:lvl1pPr>
          </a:lstStyle>
          <a:p>
            <a:pPr>
              <a:defRPr/>
            </a:pPr>
            <a:endParaRPr lang="en-US"/>
          </a:p>
        </p:txBody>
      </p:sp>
      <p:sp>
        <p:nvSpPr>
          <p:cNvPr id="7" name="Slide Number Placeholder 6"/>
          <p:cNvSpPr>
            <a:spLocks noGrp="1"/>
          </p:cNvSpPr>
          <p:nvPr>
            <p:ph type="sldNum" sz="quarter" idx="5"/>
          </p:nvPr>
        </p:nvSpPr>
        <p:spPr>
          <a:xfrm>
            <a:off x="3849862" y="9378514"/>
            <a:ext cx="2946275" cy="494050"/>
          </a:xfrm>
          <a:prstGeom prst="rect">
            <a:avLst/>
          </a:prstGeom>
        </p:spPr>
        <p:txBody>
          <a:bodyPr vert="horz" wrap="square" lIns="91240" tIns="45620" rIns="91240" bIns="45620" numCol="1" anchor="b" anchorCtr="0" compatLnSpc="1">
            <a:prstTxWarp prst="textNoShape">
              <a:avLst/>
            </a:prstTxWarp>
          </a:bodyPr>
          <a:lstStyle>
            <a:lvl1pPr algn="r">
              <a:defRPr sz="1200">
                <a:latin typeface="Tw Cen MT" charset="0"/>
                <a:ea typeface="ＭＳ Ｐゴシック" charset="-128"/>
                <a:cs typeface="Arial" charset="0"/>
              </a:defRPr>
            </a:lvl1pPr>
          </a:lstStyle>
          <a:p>
            <a:pPr>
              <a:defRPr/>
            </a:pPr>
            <a:fld id="{A3AF5AB2-3972-4450-88E5-10C6A7574AC2}" type="slidenum">
              <a:rPr lang="en-US"/>
              <a:pPr>
                <a:defRPr/>
              </a:pPr>
              <a:t>‹#›</a:t>
            </a:fld>
            <a:endParaRPr lang="en-US"/>
          </a:p>
        </p:txBody>
      </p:sp>
    </p:spTree>
    <p:extLst>
      <p:ext uri="{BB962C8B-B14F-4D97-AF65-F5344CB8AC3E}">
        <p14:creationId xmlns:p14="http://schemas.microsoft.com/office/powerpoint/2010/main" val="24409888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endParaRPr lang="id-ID" smtClean="0">
              <a:ea typeface="ＭＳ Ｐゴシック" pitchFamily="34"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95F24376-FB4F-478C-A1C8-3D901337DBB9}" type="slidenum">
              <a:rPr lang="en-US" smtClean="0">
                <a:latin typeface="Tw Cen MT" pitchFamily="34" charset="0"/>
                <a:ea typeface="ＭＳ Ｐゴシック" pitchFamily="34" charset="-128"/>
              </a:rPr>
              <a:pPr/>
              <a:t>1</a:t>
            </a:fld>
            <a:endParaRPr lang="en-US" smtClean="0">
              <a:latin typeface="Tw Cen MT" pitchFamily="34" charset="0"/>
              <a:ea typeface="ＭＳ Ｐゴシック" pitchFamily="34" charset="-128"/>
            </a:endParaRPr>
          </a:p>
        </p:txBody>
      </p:sp>
    </p:spTree>
    <p:extLst>
      <p:ext uri="{BB962C8B-B14F-4D97-AF65-F5344CB8AC3E}">
        <p14:creationId xmlns:p14="http://schemas.microsoft.com/office/powerpoint/2010/main" val="63391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endParaRPr lang="id-ID" smtClean="0">
              <a:ea typeface="ＭＳ Ｐゴシック" pitchFamily="34" charset="-128"/>
            </a:endParaRPr>
          </a:p>
        </p:txBody>
      </p:sp>
      <p:sp>
        <p:nvSpPr>
          <p:cNvPr id="46084" name="Slide Number Placeholder 3"/>
          <p:cNvSpPr>
            <a:spLocks noGrp="1"/>
          </p:cNvSpPr>
          <p:nvPr>
            <p:ph type="sldNum" sz="quarter" idx="5"/>
          </p:nvPr>
        </p:nvSpPr>
        <p:spPr bwMode="auto">
          <a:noFill/>
          <a:ln>
            <a:miter lim="800000"/>
            <a:headEnd/>
            <a:tailEnd/>
          </a:ln>
        </p:spPr>
        <p:txBody>
          <a:bodyPr/>
          <a:lstStyle/>
          <a:p>
            <a:fld id="{FE9A86DC-6604-42A0-BA9E-0152C855D26B}" type="slidenum">
              <a:rPr lang="en-US" smtClean="0">
                <a:latin typeface="Tw Cen MT" pitchFamily="34" charset="0"/>
                <a:ea typeface="ＭＳ Ｐゴシック" pitchFamily="34" charset="-128"/>
              </a:rPr>
              <a:pPr/>
              <a:t>11</a:t>
            </a:fld>
            <a:endParaRPr lang="en-US" smtClean="0">
              <a:latin typeface="Tw Cen MT" pitchFamily="34" charset="0"/>
              <a:ea typeface="ＭＳ Ｐゴシック" pitchFamily="34" charset="-128"/>
            </a:endParaRPr>
          </a:p>
        </p:txBody>
      </p:sp>
    </p:spTree>
    <p:extLst>
      <p:ext uri="{BB962C8B-B14F-4D97-AF65-F5344CB8AC3E}">
        <p14:creationId xmlns:p14="http://schemas.microsoft.com/office/powerpoint/2010/main" val="3470900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endParaRPr lang="id-ID" smtClean="0">
              <a:ea typeface="ＭＳ Ｐゴシック" pitchFamily="34"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0119C61F-F385-4785-B73C-166555CE7CB9}" type="slidenum">
              <a:rPr lang="en-US" smtClean="0">
                <a:solidFill>
                  <a:prstClr val="black"/>
                </a:solidFill>
                <a:latin typeface="Tw Cen MT" pitchFamily="34" charset="0"/>
                <a:ea typeface="ＭＳ Ｐゴシック" pitchFamily="34" charset="-128"/>
              </a:rPr>
              <a:pPr/>
              <a:t>16</a:t>
            </a:fld>
            <a:endParaRPr lang="en-US" smtClean="0">
              <a:solidFill>
                <a:prstClr val="black"/>
              </a:solidFill>
              <a:latin typeface="Tw Cen MT" pitchFamily="34" charset="0"/>
              <a:ea typeface="ＭＳ Ｐゴシック" pitchFamily="34" charset="-128"/>
            </a:endParaRPr>
          </a:p>
        </p:txBody>
      </p:sp>
    </p:spTree>
    <p:extLst>
      <p:ext uri="{BB962C8B-B14F-4D97-AF65-F5344CB8AC3E}">
        <p14:creationId xmlns:p14="http://schemas.microsoft.com/office/powerpoint/2010/main" val="3844595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id-ID" smtClean="0">
              <a:ea typeface="ＭＳ Ｐゴシック" pitchFamily="34" charset="-128"/>
            </a:endParaRPr>
          </a:p>
        </p:txBody>
      </p:sp>
      <p:sp>
        <p:nvSpPr>
          <p:cNvPr id="47108" name="Slide Number Placeholder 3"/>
          <p:cNvSpPr>
            <a:spLocks noGrp="1"/>
          </p:cNvSpPr>
          <p:nvPr>
            <p:ph type="sldNum" sz="quarter" idx="5"/>
          </p:nvPr>
        </p:nvSpPr>
        <p:spPr bwMode="auto">
          <a:noFill/>
          <a:ln>
            <a:miter lim="800000"/>
            <a:headEnd/>
            <a:tailEnd/>
          </a:ln>
        </p:spPr>
        <p:txBody>
          <a:bodyPr/>
          <a:lstStyle/>
          <a:p>
            <a:fld id="{D3DD6FA1-314A-4C91-8D54-FA5FB8C22325}" type="slidenum">
              <a:rPr lang="en-US" smtClean="0">
                <a:latin typeface="Tw Cen MT" pitchFamily="34" charset="0"/>
                <a:ea typeface="ＭＳ Ｐゴシック" pitchFamily="34" charset="-128"/>
              </a:rPr>
              <a:pPr/>
              <a:t>17</a:t>
            </a:fld>
            <a:endParaRPr lang="en-US" smtClean="0">
              <a:latin typeface="Tw Cen MT" pitchFamily="34" charset="0"/>
              <a:ea typeface="ＭＳ Ｐゴシック" pitchFamily="34" charset="-128"/>
            </a:endParaRPr>
          </a:p>
        </p:txBody>
      </p:sp>
    </p:spTree>
    <p:extLst>
      <p:ext uri="{BB962C8B-B14F-4D97-AF65-F5344CB8AC3E}">
        <p14:creationId xmlns:p14="http://schemas.microsoft.com/office/powerpoint/2010/main" val="3984871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endParaRPr lang="id-ID" smtClean="0">
              <a:ea typeface="ＭＳ Ｐゴシック" pitchFamily="34" charset="-128"/>
            </a:endParaRPr>
          </a:p>
        </p:txBody>
      </p:sp>
      <p:sp>
        <p:nvSpPr>
          <p:cNvPr id="48132" name="Slide Number Placeholder 3"/>
          <p:cNvSpPr>
            <a:spLocks noGrp="1"/>
          </p:cNvSpPr>
          <p:nvPr>
            <p:ph type="sldNum" sz="quarter" idx="5"/>
          </p:nvPr>
        </p:nvSpPr>
        <p:spPr bwMode="auto">
          <a:noFill/>
          <a:ln>
            <a:miter lim="800000"/>
            <a:headEnd/>
            <a:tailEnd/>
          </a:ln>
        </p:spPr>
        <p:txBody>
          <a:bodyPr/>
          <a:lstStyle/>
          <a:p>
            <a:fld id="{F1A3E56D-9AEF-41CF-9237-E6CE05EBEDCB}" type="slidenum">
              <a:rPr lang="en-US" smtClean="0">
                <a:latin typeface="Tw Cen MT" pitchFamily="34" charset="0"/>
                <a:ea typeface="ＭＳ Ｐゴシック" pitchFamily="34" charset="-128"/>
              </a:rPr>
              <a:pPr/>
              <a:t>18</a:t>
            </a:fld>
            <a:endParaRPr lang="en-US" smtClean="0">
              <a:latin typeface="Tw Cen MT" pitchFamily="34" charset="0"/>
              <a:ea typeface="ＭＳ Ｐゴシック" pitchFamily="34" charset="-128"/>
            </a:endParaRPr>
          </a:p>
        </p:txBody>
      </p:sp>
    </p:spTree>
    <p:extLst>
      <p:ext uri="{BB962C8B-B14F-4D97-AF65-F5344CB8AC3E}">
        <p14:creationId xmlns:p14="http://schemas.microsoft.com/office/powerpoint/2010/main" val="4294606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endParaRPr lang="id-ID" smtClean="0">
              <a:ea typeface="ＭＳ Ｐゴシック" pitchFamily="34" charset="-128"/>
            </a:endParaRPr>
          </a:p>
        </p:txBody>
      </p:sp>
      <p:sp>
        <p:nvSpPr>
          <p:cNvPr id="49156" name="Slide Number Placeholder 3"/>
          <p:cNvSpPr>
            <a:spLocks noGrp="1"/>
          </p:cNvSpPr>
          <p:nvPr>
            <p:ph type="sldNum" sz="quarter" idx="5"/>
          </p:nvPr>
        </p:nvSpPr>
        <p:spPr bwMode="auto">
          <a:noFill/>
          <a:ln>
            <a:miter lim="800000"/>
            <a:headEnd/>
            <a:tailEnd/>
          </a:ln>
        </p:spPr>
        <p:txBody>
          <a:bodyPr/>
          <a:lstStyle/>
          <a:p>
            <a:fld id="{6F634509-C2A5-479F-8EEE-EF3A0A199434}" type="slidenum">
              <a:rPr lang="en-US" smtClean="0">
                <a:latin typeface="Tw Cen MT" pitchFamily="34" charset="0"/>
                <a:ea typeface="ＭＳ Ｐゴシック" pitchFamily="34" charset="-128"/>
              </a:rPr>
              <a:pPr/>
              <a:t>21</a:t>
            </a:fld>
            <a:endParaRPr lang="en-US" smtClean="0">
              <a:latin typeface="Tw Cen MT" pitchFamily="34" charset="0"/>
              <a:ea typeface="ＭＳ Ｐゴシック" pitchFamily="34" charset="-128"/>
            </a:endParaRPr>
          </a:p>
        </p:txBody>
      </p:sp>
    </p:spTree>
    <p:extLst>
      <p:ext uri="{BB962C8B-B14F-4D97-AF65-F5344CB8AC3E}">
        <p14:creationId xmlns:p14="http://schemas.microsoft.com/office/powerpoint/2010/main" val="936764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endParaRPr lang="id-ID" smtClean="0">
              <a:ea typeface="ＭＳ Ｐゴシック" pitchFamily="34"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0119C61F-F385-4785-B73C-166555CE7CB9}" type="slidenum">
              <a:rPr lang="en-US" smtClean="0">
                <a:latin typeface="Tw Cen MT" pitchFamily="34" charset="0"/>
                <a:ea typeface="ＭＳ Ｐゴシック" pitchFamily="34" charset="-128"/>
              </a:rPr>
              <a:pPr/>
              <a:t>22</a:t>
            </a:fld>
            <a:endParaRPr lang="en-US" smtClean="0">
              <a:latin typeface="Tw Cen MT" pitchFamily="34" charset="0"/>
              <a:ea typeface="ＭＳ Ｐゴシック" pitchFamily="34" charset="-128"/>
            </a:endParaRPr>
          </a:p>
        </p:txBody>
      </p:sp>
    </p:spTree>
    <p:extLst>
      <p:ext uri="{BB962C8B-B14F-4D97-AF65-F5344CB8AC3E}">
        <p14:creationId xmlns:p14="http://schemas.microsoft.com/office/powerpoint/2010/main" val="2205952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endParaRPr lang="id-ID" smtClean="0">
              <a:ea typeface="ＭＳ Ｐゴシック" pitchFamily="34" charset="-128"/>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55F8A50B-C4FE-41DC-BA78-A5DC0F9AA364}" type="slidenum">
              <a:rPr lang="en-US" smtClean="0">
                <a:latin typeface="Tw Cen MT" pitchFamily="34" charset="0"/>
                <a:ea typeface="ＭＳ Ｐゴシック" pitchFamily="34" charset="-128"/>
              </a:rPr>
              <a:pPr/>
              <a:t>23</a:t>
            </a:fld>
            <a:endParaRPr lang="en-US" smtClean="0">
              <a:latin typeface="Tw Cen MT" pitchFamily="34" charset="0"/>
              <a:ea typeface="ＭＳ Ｐゴシック" pitchFamily="34" charset="-128"/>
            </a:endParaRPr>
          </a:p>
        </p:txBody>
      </p:sp>
    </p:spTree>
    <p:extLst>
      <p:ext uri="{BB962C8B-B14F-4D97-AF65-F5344CB8AC3E}">
        <p14:creationId xmlns:p14="http://schemas.microsoft.com/office/powerpoint/2010/main" val="2617793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endParaRPr lang="id-ID" smtClean="0">
              <a:ea typeface="ＭＳ Ｐゴシック" pitchFamily="34" charset="-128"/>
            </a:endParaRPr>
          </a:p>
        </p:txBody>
      </p:sp>
      <p:sp>
        <p:nvSpPr>
          <p:cNvPr id="52228" name="Slide Number Placeholder 3"/>
          <p:cNvSpPr>
            <a:spLocks noGrp="1"/>
          </p:cNvSpPr>
          <p:nvPr>
            <p:ph type="sldNum" sz="quarter" idx="5"/>
          </p:nvPr>
        </p:nvSpPr>
        <p:spPr bwMode="auto">
          <a:noFill/>
          <a:ln>
            <a:miter lim="800000"/>
            <a:headEnd/>
            <a:tailEnd/>
          </a:ln>
        </p:spPr>
        <p:txBody>
          <a:bodyPr/>
          <a:lstStyle/>
          <a:p>
            <a:fld id="{3722079B-8B95-4DC8-BB59-22EF21631308}" type="slidenum">
              <a:rPr lang="en-US" smtClean="0">
                <a:latin typeface="Tw Cen MT" pitchFamily="34" charset="0"/>
                <a:ea typeface="ＭＳ Ｐゴシック" pitchFamily="34" charset="-128"/>
              </a:rPr>
              <a:pPr/>
              <a:t>24</a:t>
            </a:fld>
            <a:endParaRPr lang="en-US" smtClean="0">
              <a:latin typeface="Tw Cen MT" pitchFamily="34" charset="0"/>
              <a:ea typeface="ＭＳ Ｐゴシック" pitchFamily="34" charset="-128"/>
            </a:endParaRPr>
          </a:p>
        </p:txBody>
      </p:sp>
    </p:spTree>
    <p:extLst>
      <p:ext uri="{BB962C8B-B14F-4D97-AF65-F5344CB8AC3E}">
        <p14:creationId xmlns:p14="http://schemas.microsoft.com/office/powerpoint/2010/main" val="2143471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endParaRPr lang="id-ID" smtClean="0">
              <a:ea typeface="ＭＳ Ｐゴシック" pitchFamily="34" charset="-128"/>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3C802F2A-A85F-4496-B611-F28D8586E6A9}" type="slidenum">
              <a:rPr lang="en-US" smtClean="0">
                <a:latin typeface="Tw Cen MT" pitchFamily="34" charset="0"/>
                <a:ea typeface="ＭＳ Ｐゴシック" pitchFamily="34" charset="-128"/>
              </a:rPr>
              <a:pPr/>
              <a:t>25</a:t>
            </a:fld>
            <a:endParaRPr lang="en-US" smtClean="0">
              <a:latin typeface="Tw Cen MT" pitchFamily="34" charset="0"/>
              <a:ea typeface="ＭＳ Ｐゴシック" pitchFamily="34" charset="-128"/>
            </a:endParaRPr>
          </a:p>
        </p:txBody>
      </p:sp>
    </p:spTree>
    <p:extLst>
      <p:ext uri="{BB962C8B-B14F-4D97-AF65-F5344CB8AC3E}">
        <p14:creationId xmlns:p14="http://schemas.microsoft.com/office/powerpoint/2010/main" val="1061433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endParaRPr lang="id-ID" smtClean="0">
              <a:ea typeface="ＭＳ Ｐゴシック" pitchFamily="34"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237165BF-6EA5-443B-892B-94F169544377}" type="slidenum">
              <a:rPr lang="en-US" smtClean="0">
                <a:latin typeface="Tw Cen MT" pitchFamily="34" charset="0"/>
                <a:ea typeface="ＭＳ Ｐゴシック" pitchFamily="34" charset="-128"/>
              </a:rPr>
              <a:pPr/>
              <a:t>26</a:t>
            </a:fld>
            <a:endParaRPr lang="en-US" smtClean="0">
              <a:latin typeface="Tw Cen MT" pitchFamily="34" charset="0"/>
              <a:ea typeface="ＭＳ Ｐゴシック" pitchFamily="34" charset="-128"/>
            </a:endParaRPr>
          </a:p>
        </p:txBody>
      </p:sp>
    </p:spTree>
    <p:extLst>
      <p:ext uri="{BB962C8B-B14F-4D97-AF65-F5344CB8AC3E}">
        <p14:creationId xmlns:p14="http://schemas.microsoft.com/office/powerpoint/2010/main" val="90964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endParaRPr lang="id-ID" smtClean="0">
              <a:ea typeface="ＭＳ Ｐゴシック" pitchFamily="34" charset="-128"/>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8B733D51-1A00-49F0-B2D1-EB32BA2BBD3F}" type="slidenum">
              <a:rPr lang="en-US" smtClean="0">
                <a:latin typeface="Tw Cen MT" pitchFamily="34" charset="0"/>
                <a:ea typeface="ＭＳ Ｐゴシック" pitchFamily="34" charset="-128"/>
              </a:rPr>
              <a:pPr/>
              <a:t>2</a:t>
            </a:fld>
            <a:endParaRPr lang="en-US" smtClean="0">
              <a:latin typeface="Tw Cen MT" pitchFamily="34" charset="0"/>
              <a:ea typeface="ＭＳ Ｐゴシック" pitchFamily="34" charset="-128"/>
            </a:endParaRPr>
          </a:p>
        </p:txBody>
      </p:sp>
    </p:spTree>
    <p:extLst>
      <p:ext uri="{BB962C8B-B14F-4D97-AF65-F5344CB8AC3E}">
        <p14:creationId xmlns:p14="http://schemas.microsoft.com/office/powerpoint/2010/main" val="403717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endParaRPr lang="id-ID" smtClean="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5C63224B-A2B9-41CB-B9D8-563464462CE8}" type="slidenum">
              <a:rPr lang="en-US" smtClean="0">
                <a:latin typeface="Tw Cen MT" pitchFamily="34" charset="0"/>
                <a:ea typeface="ＭＳ Ｐゴシック" pitchFamily="34" charset="-128"/>
              </a:rPr>
              <a:pPr/>
              <a:t>27</a:t>
            </a:fld>
            <a:endParaRPr lang="en-US" smtClean="0">
              <a:latin typeface="Tw Cen MT" pitchFamily="34" charset="0"/>
              <a:ea typeface="ＭＳ Ｐゴシック" pitchFamily="34" charset="-128"/>
            </a:endParaRPr>
          </a:p>
        </p:txBody>
      </p:sp>
    </p:spTree>
    <p:extLst>
      <p:ext uri="{BB962C8B-B14F-4D97-AF65-F5344CB8AC3E}">
        <p14:creationId xmlns:p14="http://schemas.microsoft.com/office/powerpoint/2010/main" val="1656150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endParaRPr lang="id-ID" smtClean="0">
              <a:ea typeface="ＭＳ Ｐゴシック" pitchFamily="34" charset="-128"/>
            </a:endParaRPr>
          </a:p>
        </p:txBody>
      </p:sp>
      <p:sp>
        <p:nvSpPr>
          <p:cNvPr id="56324" name="Slide Number Placeholder 3"/>
          <p:cNvSpPr>
            <a:spLocks noGrp="1"/>
          </p:cNvSpPr>
          <p:nvPr>
            <p:ph type="sldNum" sz="quarter" idx="5"/>
          </p:nvPr>
        </p:nvSpPr>
        <p:spPr bwMode="auto">
          <a:noFill/>
          <a:ln>
            <a:miter lim="800000"/>
            <a:headEnd/>
            <a:tailEnd/>
          </a:ln>
        </p:spPr>
        <p:txBody>
          <a:bodyPr/>
          <a:lstStyle/>
          <a:p>
            <a:fld id="{4A6CB903-904C-4FCD-AC82-3D651EC5321F}" type="slidenum">
              <a:rPr lang="en-US" smtClean="0">
                <a:latin typeface="Tw Cen MT" pitchFamily="34" charset="0"/>
                <a:ea typeface="ＭＳ Ｐゴシック" pitchFamily="34" charset="-128"/>
              </a:rPr>
              <a:pPr/>
              <a:t>30</a:t>
            </a:fld>
            <a:endParaRPr lang="en-US" smtClean="0">
              <a:latin typeface="Tw Cen MT" pitchFamily="34" charset="0"/>
              <a:ea typeface="ＭＳ Ｐゴシック" pitchFamily="34" charset="-128"/>
            </a:endParaRPr>
          </a:p>
        </p:txBody>
      </p:sp>
    </p:spTree>
    <p:extLst>
      <p:ext uri="{BB962C8B-B14F-4D97-AF65-F5344CB8AC3E}">
        <p14:creationId xmlns:p14="http://schemas.microsoft.com/office/powerpoint/2010/main" val="551445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endParaRPr lang="id-ID" smtClean="0">
              <a:ea typeface="ＭＳ Ｐゴシック" pitchFamily="34" charset="-128"/>
            </a:endParaRPr>
          </a:p>
        </p:txBody>
      </p:sp>
      <p:sp>
        <p:nvSpPr>
          <p:cNvPr id="40964" name="Slide Number Placeholder 3"/>
          <p:cNvSpPr>
            <a:spLocks noGrp="1"/>
          </p:cNvSpPr>
          <p:nvPr>
            <p:ph type="sldNum" sz="quarter" idx="5"/>
          </p:nvPr>
        </p:nvSpPr>
        <p:spPr bwMode="auto">
          <a:noFill/>
          <a:ln>
            <a:miter lim="800000"/>
            <a:headEnd/>
            <a:tailEnd/>
          </a:ln>
        </p:spPr>
        <p:txBody>
          <a:bodyPr/>
          <a:lstStyle/>
          <a:p>
            <a:fld id="{8234B130-5BC8-4FAE-B3DD-0FB87AB9C1D8}" type="slidenum">
              <a:rPr lang="en-US" smtClean="0">
                <a:latin typeface="Tw Cen MT" pitchFamily="34" charset="0"/>
                <a:ea typeface="ＭＳ Ｐゴシック" pitchFamily="34" charset="-128"/>
              </a:rPr>
              <a:pPr/>
              <a:t>3</a:t>
            </a:fld>
            <a:endParaRPr lang="en-US" smtClean="0">
              <a:latin typeface="Tw Cen MT" pitchFamily="34" charset="0"/>
              <a:ea typeface="ＭＳ Ｐゴシック" pitchFamily="34" charset="-128"/>
            </a:endParaRPr>
          </a:p>
        </p:txBody>
      </p:sp>
    </p:spTree>
    <p:extLst>
      <p:ext uri="{BB962C8B-B14F-4D97-AF65-F5344CB8AC3E}">
        <p14:creationId xmlns:p14="http://schemas.microsoft.com/office/powerpoint/2010/main" val="179072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endParaRPr lang="id-ID" smtClean="0">
              <a:ea typeface="ＭＳ Ｐゴシック" pitchFamily="34" charset="-128"/>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01A52F79-3D44-4FD1-9BAC-0DC52BFDC1BD}" type="slidenum">
              <a:rPr lang="en-US" smtClean="0">
                <a:latin typeface="Tw Cen MT" pitchFamily="34" charset="0"/>
                <a:ea typeface="ＭＳ Ｐゴシック" pitchFamily="34" charset="-128"/>
              </a:rPr>
              <a:pPr/>
              <a:t>4</a:t>
            </a:fld>
            <a:endParaRPr lang="en-US" smtClean="0">
              <a:latin typeface="Tw Cen MT" pitchFamily="34" charset="0"/>
              <a:ea typeface="ＭＳ Ｐゴシック" pitchFamily="34" charset="-128"/>
            </a:endParaRPr>
          </a:p>
        </p:txBody>
      </p:sp>
    </p:spTree>
    <p:extLst>
      <p:ext uri="{BB962C8B-B14F-4D97-AF65-F5344CB8AC3E}">
        <p14:creationId xmlns:p14="http://schemas.microsoft.com/office/powerpoint/2010/main" val="2408075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endParaRPr lang="id-ID" smtClean="0">
              <a:ea typeface="ＭＳ Ｐゴシック" pitchFamily="34" charset="-128"/>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8040748E-2029-4099-9F69-BA6EE51A8ACC}" type="slidenum">
              <a:rPr lang="en-US" smtClean="0">
                <a:latin typeface="Tw Cen MT" pitchFamily="34" charset="0"/>
                <a:ea typeface="ＭＳ Ｐゴシック" pitchFamily="34" charset="-128"/>
              </a:rPr>
              <a:pPr/>
              <a:t>5</a:t>
            </a:fld>
            <a:endParaRPr lang="en-US" smtClean="0">
              <a:latin typeface="Tw Cen MT" pitchFamily="34" charset="0"/>
              <a:ea typeface="ＭＳ Ｐゴシック" pitchFamily="34" charset="-128"/>
            </a:endParaRPr>
          </a:p>
        </p:txBody>
      </p:sp>
    </p:spTree>
    <p:extLst>
      <p:ext uri="{BB962C8B-B14F-4D97-AF65-F5344CB8AC3E}">
        <p14:creationId xmlns:p14="http://schemas.microsoft.com/office/powerpoint/2010/main" val="2751956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endParaRPr lang="id-ID" smtClean="0">
              <a:ea typeface="ＭＳ Ｐゴシック" pitchFamily="34" charset="-128"/>
            </a:endParaRPr>
          </a:p>
        </p:txBody>
      </p:sp>
      <p:sp>
        <p:nvSpPr>
          <p:cNvPr id="44036" name="Slide Number Placeholder 3"/>
          <p:cNvSpPr>
            <a:spLocks noGrp="1"/>
          </p:cNvSpPr>
          <p:nvPr>
            <p:ph type="sldNum" sz="quarter" idx="5"/>
          </p:nvPr>
        </p:nvSpPr>
        <p:spPr bwMode="auto">
          <a:noFill/>
          <a:ln>
            <a:miter lim="800000"/>
            <a:headEnd/>
            <a:tailEnd/>
          </a:ln>
        </p:spPr>
        <p:txBody>
          <a:bodyPr/>
          <a:lstStyle/>
          <a:p>
            <a:fld id="{3C429D62-7BBB-4AC0-BC5D-C5E0179060CB}" type="slidenum">
              <a:rPr lang="en-US" smtClean="0">
                <a:latin typeface="Tw Cen MT" pitchFamily="34" charset="0"/>
                <a:ea typeface="ＭＳ Ｐゴシック" pitchFamily="34" charset="-128"/>
              </a:rPr>
              <a:pPr/>
              <a:t>6</a:t>
            </a:fld>
            <a:endParaRPr lang="en-US" smtClean="0">
              <a:latin typeface="Tw Cen MT" pitchFamily="34" charset="0"/>
              <a:ea typeface="ＭＳ Ｐゴシック" pitchFamily="34" charset="-128"/>
            </a:endParaRPr>
          </a:p>
        </p:txBody>
      </p:sp>
    </p:spTree>
    <p:extLst>
      <p:ext uri="{BB962C8B-B14F-4D97-AF65-F5344CB8AC3E}">
        <p14:creationId xmlns:p14="http://schemas.microsoft.com/office/powerpoint/2010/main" val="1450938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id-ID" smtClean="0">
              <a:ea typeface="ＭＳ Ｐゴシック" pitchFamily="34" charset="-128"/>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F6B3A264-C61C-434A-9B2B-07D4D9ECB423}" type="slidenum">
              <a:rPr lang="en-US" smtClean="0">
                <a:latin typeface="Tw Cen MT" pitchFamily="34" charset="0"/>
                <a:ea typeface="ＭＳ Ｐゴシック" pitchFamily="34" charset="-128"/>
              </a:rPr>
              <a:pPr/>
              <a:t>7</a:t>
            </a:fld>
            <a:endParaRPr lang="en-US" smtClean="0">
              <a:latin typeface="Tw Cen MT" pitchFamily="34" charset="0"/>
              <a:ea typeface="ＭＳ Ｐゴシック" pitchFamily="34" charset="-128"/>
            </a:endParaRPr>
          </a:p>
        </p:txBody>
      </p:sp>
    </p:spTree>
    <p:extLst>
      <p:ext uri="{BB962C8B-B14F-4D97-AF65-F5344CB8AC3E}">
        <p14:creationId xmlns:p14="http://schemas.microsoft.com/office/powerpoint/2010/main" val="292516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endParaRPr lang="id-ID" smtClean="0">
              <a:ea typeface="ＭＳ Ｐゴシック" pitchFamily="34"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0119C61F-F385-4785-B73C-166555CE7CB9}" type="slidenum">
              <a:rPr lang="en-US" smtClean="0">
                <a:solidFill>
                  <a:prstClr val="black"/>
                </a:solidFill>
                <a:latin typeface="Tw Cen MT" pitchFamily="34" charset="0"/>
                <a:ea typeface="ＭＳ Ｐゴシック" pitchFamily="34" charset="-128"/>
              </a:rPr>
              <a:pPr/>
              <a:t>8</a:t>
            </a:fld>
            <a:endParaRPr lang="en-US" smtClean="0">
              <a:solidFill>
                <a:prstClr val="black"/>
              </a:solidFill>
              <a:latin typeface="Tw Cen MT" pitchFamily="34" charset="0"/>
              <a:ea typeface="ＭＳ Ｐゴシック" pitchFamily="34" charset="-128"/>
            </a:endParaRPr>
          </a:p>
        </p:txBody>
      </p:sp>
    </p:spTree>
    <p:extLst>
      <p:ext uri="{BB962C8B-B14F-4D97-AF65-F5344CB8AC3E}">
        <p14:creationId xmlns:p14="http://schemas.microsoft.com/office/powerpoint/2010/main" val="3932827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endParaRPr lang="id-ID" smtClean="0">
              <a:ea typeface="ＭＳ Ｐゴシック" pitchFamily="34"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0119C61F-F385-4785-B73C-166555CE7CB9}" type="slidenum">
              <a:rPr lang="en-US" smtClean="0">
                <a:solidFill>
                  <a:prstClr val="black"/>
                </a:solidFill>
                <a:latin typeface="Tw Cen MT" pitchFamily="34" charset="0"/>
                <a:ea typeface="ＭＳ Ｐゴシック" pitchFamily="34" charset="-128"/>
              </a:rPr>
              <a:pPr/>
              <a:t>9</a:t>
            </a:fld>
            <a:endParaRPr lang="en-US" smtClean="0">
              <a:solidFill>
                <a:prstClr val="black"/>
              </a:solidFill>
              <a:latin typeface="Tw Cen MT" pitchFamily="34" charset="0"/>
              <a:ea typeface="ＭＳ Ｐゴシック" pitchFamily="34" charset="-128"/>
            </a:endParaRPr>
          </a:p>
        </p:txBody>
      </p:sp>
    </p:spTree>
    <p:extLst>
      <p:ext uri="{BB962C8B-B14F-4D97-AF65-F5344CB8AC3E}">
        <p14:creationId xmlns:p14="http://schemas.microsoft.com/office/powerpoint/2010/main" val="6896470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 descr="C:\Users\bapepam\Desktop\LOGO OJK_FINALE indonesia.jpg"/>
          <p:cNvPicPr>
            <a:picLocks noChangeAspect="1" noChangeArrowheads="1"/>
          </p:cNvPicPr>
          <p:nvPr userDrawn="1"/>
        </p:nvPicPr>
        <p:blipFill>
          <a:blip r:embed="rId2" cstate="print"/>
          <a:srcRect t="10001" r="11105"/>
          <a:stretch>
            <a:fillRect/>
          </a:stretch>
        </p:blipFill>
        <p:spPr bwMode="auto">
          <a:xfrm>
            <a:off x="228600" y="74613"/>
            <a:ext cx="2476500" cy="1044575"/>
          </a:xfrm>
          <a:prstGeom prst="rect">
            <a:avLst/>
          </a:prstGeom>
          <a:noFill/>
          <a:ln w="9525">
            <a:noFill/>
            <a:miter lim="800000"/>
            <a:headEnd/>
            <a:tailEnd/>
          </a:ln>
        </p:spPr>
      </p:pic>
      <p:pic>
        <p:nvPicPr>
          <p:cNvPr id="5" name="Picture 2" descr="utk presentasi.png"/>
          <p:cNvPicPr>
            <a:picLocks noChangeAspect="1"/>
          </p:cNvPicPr>
          <p:nvPr userDrawn="1"/>
        </p:nvPicPr>
        <p:blipFill>
          <a:blip r:embed="rId3" cstate="print"/>
          <a:srcRect/>
          <a:stretch>
            <a:fillRect/>
          </a:stretch>
        </p:blipFill>
        <p:spPr bwMode="auto">
          <a:xfrm>
            <a:off x="7938" y="6324600"/>
            <a:ext cx="9144000" cy="582613"/>
          </a:xfrm>
          <a:prstGeom prst="rect">
            <a:avLst/>
          </a:prstGeom>
          <a:noFill/>
          <a:ln w="9525">
            <a:noFill/>
            <a:miter lim="800000"/>
            <a:headEnd/>
            <a:tailEnd/>
          </a:ln>
        </p:spPr>
      </p:pic>
      <p:sp>
        <p:nvSpPr>
          <p:cNvPr id="1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id-ID"/>
          </a:p>
        </p:txBody>
      </p:sp>
      <p:sp>
        <p:nvSpPr>
          <p:cNvPr id="1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784B3E69-9437-4F95-B314-F68246D9C32C}" type="datetime1">
              <a:rPr lang="en-US"/>
              <a:pPr>
                <a:defRPr/>
              </a:pPr>
              <a:t>10/27/2014</a:t>
            </a:fld>
            <a:endParaRPr lang="en-US"/>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467600" cy="990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12775" y="1600200"/>
            <a:ext cx="8153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xfrm>
            <a:off x="6096000" y="6248400"/>
            <a:ext cx="2667000" cy="365125"/>
          </a:xfrm>
          <a:prstGeom prst="rect">
            <a:avLst/>
          </a:prstGeom>
        </p:spPr>
        <p:txBody>
          <a:bodyPr/>
          <a:lstStyle>
            <a:lvl1pPr>
              <a:defRPr>
                <a:cs typeface="+mn-cs"/>
              </a:defRPr>
            </a:lvl1pPr>
          </a:lstStyle>
          <a:p>
            <a:pPr>
              <a:defRPr/>
            </a:pPr>
            <a:endParaRPr lang="en-US"/>
          </a:p>
        </p:txBody>
      </p:sp>
      <p:sp>
        <p:nvSpPr>
          <p:cNvPr id="5" name="Footer Placeholder 2"/>
          <p:cNvSpPr>
            <a:spLocks noGrp="1"/>
          </p:cNvSpPr>
          <p:nvPr>
            <p:ph type="ftr" sz="quarter" idx="11"/>
          </p:nvPr>
        </p:nvSpPr>
        <p:spPr>
          <a:xfrm>
            <a:off x="609600" y="6248400"/>
            <a:ext cx="5421313" cy="365125"/>
          </a:xfrm>
          <a:prstGeom prst="rect">
            <a:avLst/>
          </a:prstGeom>
        </p:spPr>
        <p:txBody>
          <a:bodyPr/>
          <a:lstStyle>
            <a:lvl1pPr>
              <a:defRPr>
                <a:cs typeface="+mn-cs"/>
              </a:defRPr>
            </a:lvl1pPr>
          </a:lstStyle>
          <a:p>
            <a:pPr>
              <a:defRPr/>
            </a:pPr>
            <a:endParaRPr lang="en-US"/>
          </a:p>
        </p:txBody>
      </p:sp>
      <p:sp>
        <p:nvSpPr>
          <p:cNvPr id="6" name="Slide Number Placeholder 22"/>
          <p:cNvSpPr>
            <a:spLocks noGrp="1"/>
          </p:cNvSpPr>
          <p:nvPr>
            <p:ph type="sldNum" sz="quarter" idx="12"/>
          </p:nvPr>
        </p:nvSpPr>
        <p:spPr>
          <a:xfrm>
            <a:off x="0" y="1271588"/>
            <a:ext cx="533400" cy="244475"/>
          </a:xfrm>
          <a:prstGeom prst="rect">
            <a:avLst/>
          </a:prstGeom>
        </p:spPr>
        <p:txBody>
          <a:bodyPr/>
          <a:lstStyle>
            <a:lvl1pPr>
              <a:defRPr>
                <a:cs typeface="+mn-cs"/>
              </a:defRPr>
            </a:lvl1pPr>
          </a:lstStyle>
          <a:p>
            <a:pPr>
              <a:defRPr/>
            </a:pPr>
            <a:fld id="{DFEC7B1B-83C9-4FC2-B6FE-4C489F94C46F}"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2" name="Vertical Title 1"/>
          <p:cNvSpPr>
            <a:spLocks noGrp="1"/>
          </p:cNvSpPr>
          <p:nvPr>
            <p:ph type="title" orient="vert"/>
          </p:nvPr>
        </p:nvSpPr>
        <p:spPr>
          <a:xfrm>
            <a:off x="6553200" y="609600"/>
            <a:ext cx="2057400" cy="55165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a:prstGeom prst="rect">
            <a:avLst/>
          </a:prstGeom>
        </p:spPr>
        <p:txBody>
          <a:bodyPr/>
          <a:lstStyle>
            <a:lvl1pPr>
              <a:defRPr>
                <a:cs typeface="+mn-cs"/>
              </a:defRPr>
            </a:lvl1pPr>
          </a:lstStyle>
          <a:p>
            <a:pPr>
              <a:defRPr/>
            </a:pPr>
            <a:endParaRPr lang="en-US"/>
          </a:p>
        </p:txBody>
      </p:sp>
      <p:sp>
        <p:nvSpPr>
          <p:cNvPr id="8" name="Footer Placeholder 4"/>
          <p:cNvSpPr>
            <a:spLocks noGrp="1"/>
          </p:cNvSpPr>
          <p:nvPr>
            <p:ph type="ftr" sz="quarter" idx="11"/>
          </p:nvPr>
        </p:nvSpPr>
        <p:spPr>
          <a:xfrm>
            <a:off x="457200" y="6248400"/>
            <a:ext cx="5573713" cy="365125"/>
          </a:xfrm>
          <a:prstGeom prst="rect">
            <a:avLst/>
          </a:prstGeom>
        </p:spPr>
        <p:txBody>
          <a:bodyPr/>
          <a:lstStyle>
            <a:lvl1pPr>
              <a:defRPr>
                <a:cs typeface="+mn-cs"/>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a:prstGeom prst="rect">
            <a:avLst/>
          </a:prstGeom>
        </p:spPr>
        <p:txBody>
          <a:bodyPr/>
          <a:lstStyle>
            <a:lvl1pPr>
              <a:defRPr>
                <a:cs typeface="+mn-cs"/>
              </a:defRPr>
            </a:lvl1pPr>
          </a:lstStyle>
          <a:p>
            <a:pPr>
              <a:defRPr/>
            </a:pPr>
            <a:fld id="{D6DE2479-7D39-4852-B89C-D2A0562AD56F}"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 descr="C:\Users\bapepam\Desktop\LOGO OJK_FINALE indonesia.jpg"/>
          <p:cNvPicPr>
            <a:picLocks noChangeAspect="1" noChangeArrowheads="1"/>
          </p:cNvPicPr>
          <p:nvPr userDrawn="1"/>
        </p:nvPicPr>
        <p:blipFill>
          <a:blip r:embed="rId2" cstate="print"/>
          <a:srcRect t="10001" r="11105"/>
          <a:stretch>
            <a:fillRect/>
          </a:stretch>
        </p:blipFill>
        <p:spPr bwMode="auto">
          <a:xfrm>
            <a:off x="250825" y="260350"/>
            <a:ext cx="1282700" cy="541338"/>
          </a:xfrm>
          <a:prstGeom prst="rect">
            <a:avLst/>
          </a:prstGeom>
          <a:noFill/>
          <a:ln w="9525">
            <a:noFill/>
            <a:miter lim="800000"/>
            <a:headEnd/>
            <a:tailEnd/>
          </a:ln>
        </p:spPr>
      </p:pic>
      <p:pic>
        <p:nvPicPr>
          <p:cNvPr id="5" name="Picture 2" descr="utk presentasi.png"/>
          <p:cNvPicPr>
            <a:picLocks noChangeAspect="1"/>
          </p:cNvPicPr>
          <p:nvPr userDrawn="1"/>
        </p:nvPicPr>
        <p:blipFill>
          <a:blip r:embed="rId3" cstate="print"/>
          <a:srcRect/>
          <a:stretch>
            <a:fillRect/>
          </a:stretch>
        </p:blipFill>
        <p:spPr bwMode="auto">
          <a:xfrm>
            <a:off x="7938" y="6530975"/>
            <a:ext cx="9144000" cy="376238"/>
          </a:xfrm>
          <a:prstGeom prst="rect">
            <a:avLst/>
          </a:prstGeom>
          <a:noFill/>
          <a:ln w="9525">
            <a:noFill/>
            <a:miter lim="800000"/>
            <a:headEnd/>
            <a:tailEnd/>
          </a:ln>
        </p:spPr>
      </p:pic>
      <p:sp>
        <p:nvSpPr>
          <p:cNvPr id="6" name="Slide Number Placeholder 3"/>
          <p:cNvSpPr txBox="1">
            <a:spLocks/>
          </p:cNvSpPr>
          <p:nvPr userDrawn="1"/>
        </p:nvSpPr>
        <p:spPr bwMode="auto">
          <a:xfrm>
            <a:off x="69342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w Cen MT" pitchFamily="34" charset="0"/>
                <a:ea typeface="ＭＳ Ｐゴシック" pitchFamily="34" charset="-128"/>
              </a:defRPr>
            </a:lvl1pPr>
            <a:lvl2pPr marL="742950" indent="-285750" eaLnBrk="0" hangingPunct="0">
              <a:defRPr>
                <a:solidFill>
                  <a:schemeClr val="tx1"/>
                </a:solidFill>
                <a:latin typeface="Tw Cen MT" pitchFamily="34" charset="0"/>
                <a:ea typeface="ＭＳ Ｐゴシック" pitchFamily="34" charset="-128"/>
              </a:defRPr>
            </a:lvl2pPr>
            <a:lvl3pPr marL="1143000" indent="-228600" eaLnBrk="0" hangingPunct="0">
              <a:defRPr>
                <a:solidFill>
                  <a:schemeClr val="tx1"/>
                </a:solidFill>
                <a:latin typeface="Tw Cen MT" pitchFamily="34" charset="0"/>
                <a:ea typeface="ＭＳ Ｐゴシック" pitchFamily="34" charset="-128"/>
              </a:defRPr>
            </a:lvl3pPr>
            <a:lvl4pPr marL="1600200" indent="-228600" eaLnBrk="0" hangingPunct="0">
              <a:defRPr>
                <a:solidFill>
                  <a:schemeClr val="tx1"/>
                </a:solidFill>
                <a:latin typeface="Tw Cen MT" pitchFamily="34" charset="0"/>
                <a:ea typeface="ＭＳ Ｐゴシック" pitchFamily="34" charset="-128"/>
              </a:defRPr>
            </a:lvl4pPr>
            <a:lvl5pPr marL="2057400" indent="-228600" eaLnBrk="0" hangingPunct="0">
              <a:defRPr>
                <a:solidFill>
                  <a:schemeClr val="tx1"/>
                </a:solidFill>
                <a:latin typeface="Tw Cen MT"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w Cen MT"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w Cen MT"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w Cen MT"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w Cen MT" pitchFamily="34" charset="0"/>
                <a:ea typeface="ＭＳ Ｐゴシック" pitchFamily="34" charset="-128"/>
              </a:defRPr>
            </a:lvl9pPr>
          </a:lstStyle>
          <a:p>
            <a:pPr algn="r" eaLnBrk="1" hangingPunct="1">
              <a:defRPr/>
            </a:pPr>
            <a:fld id="{1B012A40-023A-4FB2-85F4-FBDAE653F632}" type="slidenum">
              <a:rPr lang="id-ID" sz="2000" b="1" smtClean="0">
                <a:solidFill>
                  <a:schemeClr val="bg1"/>
                </a:solidFill>
                <a:cs typeface="+mn-cs"/>
              </a:rPr>
              <a:pPr algn="r" eaLnBrk="1" hangingPunct="1">
                <a:defRPr/>
              </a:pPr>
              <a:t>‹#›</a:t>
            </a:fld>
            <a:endParaRPr lang="id-ID" sz="2000" b="1" smtClean="0">
              <a:solidFill>
                <a:schemeClr val="bg1"/>
              </a:solidFill>
              <a:cs typeface="+mn-cs"/>
            </a:endParaRPr>
          </a:p>
        </p:txBody>
      </p:sp>
      <p:sp>
        <p:nvSpPr>
          <p:cNvPr id="7" name="Rectangle 6"/>
          <p:cNvSpPr/>
          <p:nvPr userDrawn="1"/>
        </p:nvSpPr>
        <p:spPr>
          <a:xfrm>
            <a:off x="0" y="0"/>
            <a:ext cx="107950" cy="126047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1" name="Title 1"/>
          <p:cNvSpPr>
            <a:spLocks noGrp="1"/>
          </p:cNvSpPr>
          <p:nvPr>
            <p:ph type="title"/>
          </p:nvPr>
        </p:nvSpPr>
        <p:spPr>
          <a:xfrm>
            <a:off x="1447800" y="228600"/>
            <a:ext cx="7467600" cy="1143000"/>
          </a:xfrm>
          <a:prstGeom prst="rect">
            <a:avLst/>
          </a:prstGeom>
        </p:spPr>
        <p:txBody>
          <a:bodyPr>
            <a:normAutofit/>
          </a:bodyPr>
          <a:lstStyle>
            <a:lvl1pPr algn="r">
              <a:defRPr sz="4000" b="0">
                <a:solidFill>
                  <a:schemeClr val="accent2">
                    <a:lumMod val="75000"/>
                  </a:schemeClr>
                </a:solidFill>
                <a:latin typeface="Impact" pitchFamily="34" charset="0"/>
              </a:defRPr>
            </a:lvl1pPr>
          </a:lstStyle>
          <a:p>
            <a:r>
              <a:rPr lang="en-US" dirty="0" smtClean="0"/>
              <a:t>Click to edit Master title style</a:t>
            </a:r>
            <a:endParaRPr lang="id-ID" dirty="0"/>
          </a:p>
        </p:txBody>
      </p:sp>
      <p:sp>
        <p:nvSpPr>
          <p:cNvPr id="12" name="Content Placeholder 2"/>
          <p:cNvSpPr>
            <a:spLocks noGrp="1"/>
          </p:cNvSpPr>
          <p:nvPr>
            <p:ph idx="1"/>
          </p:nvPr>
        </p:nvSpPr>
        <p:spPr>
          <a:xfrm>
            <a:off x="457200" y="1600200"/>
            <a:ext cx="84582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3" name="Text Placeholder 2"/>
          <p:cNvSpPr>
            <a:spLocks noGrp="1"/>
          </p:cNvSpPr>
          <p:nvPr>
            <p:ph type="body" idx="1"/>
          </p:nvPr>
        </p:nvSpPr>
        <p:spPr>
          <a:xfrm>
            <a:off x="1371600" y="2743200"/>
            <a:ext cx="7123113" cy="1673225"/>
          </a:xfrm>
          <a:prstGeom prst="rect">
            <a:avLst/>
          </a:prstGeo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a:prstGeom prst="rect">
            <a:avLst/>
          </a:prstGeo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a:xfrm>
            <a:off x="6096000" y="6248400"/>
            <a:ext cx="2667000" cy="365125"/>
          </a:xfrm>
          <a:prstGeom prst="rect">
            <a:avLst/>
          </a:prstGeom>
        </p:spPr>
        <p:txBody>
          <a:bodyPr/>
          <a:lstStyle>
            <a:lvl1pPr>
              <a:defRPr>
                <a:cs typeface="+mn-cs"/>
              </a:defRPr>
            </a:lvl1pPr>
          </a:lstStyle>
          <a:p>
            <a:pPr>
              <a:defRPr/>
            </a:pPr>
            <a:endParaRPr lang="en-US"/>
          </a:p>
        </p:txBody>
      </p:sp>
      <p:sp>
        <p:nvSpPr>
          <p:cNvPr id="8" name="Footer Placeholder 13"/>
          <p:cNvSpPr>
            <a:spLocks noGrp="1"/>
          </p:cNvSpPr>
          <p:nvPr>
            <p:ph type="ftr" sz="quarter" idx="11"/>
          </p:nvPr>
        </p:nvSpPr>
        <p:spPr>
          <a:xfrm>
            <a:off x="609600" y="6248400"/>
            <a:ext cx="5421313" cy="365125"/>
          </a:xfrm>
          <a:prstGeom prst="rect">
            <a:avLst/>
          </a:prstGeom>
        </p:spPr>
        <p:txBody>
          <a:bodyPr/>
          <a:lstStyle>
            <a:lvl1pPr>
              <a:defRPr>
                <a:cs typeface="+mn-cs"/>
              </a:defRPr>
            </a:lvl1pPr>
          </a:lstStyle>
          <a:p>
            <a:pPr>
              <a:defRPr/>
            </a:pPr>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8610600" y="6400800"/>
            <a:ext cx="533400" cy="4572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a:defRPr/>
            </a:pPr>
            <a:endParaRPr lang="id-ID"/>
          </a:p>
        </p:txBody>
      </p:sp>
      <p:sp>
        <p:nvSpPr>
          <p:cNvPr id="2" name="Title 1"/>
          <p:cNvSpPr>
            <a:spLocks noGrp="1"/>
          </p:cNvSpPr>
          <p:nvPr>
            <p:ph type="title"/>
          </p:nvPr>
        </p:nvSpPr>
        <p:spPr>
          <a:xfrm>
            <a:off x="1295400" y="152400"/>
            <a:ext cx="7467600" cy="990600"/>
          </a:xfrm>
          <a:prstGeom prst="rect">
            <a:avLst/>
          </a:prstGeo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8594725" y="6461125"/>
            <a:ext cx="549275" cy="396875"/>
          </a:xfrm>
          <a:prstGeom prst="rect">
            <a:avLst/>
          </a:prstGeom>
        </p:spPr>
        <p:txBody>
          <a:bodyPr>
            <a:normAutofit/>
          </a:bodyPr>
          <a:lstStyle>
            <a:lvl1pPr>
              <a:defRPr sz="2000">
                <a:solidFill>
                  <a:schemeClr val="tx1"/>
                </a:solidFill>
                <a:effectLst>
                  <a:outerShdw blurRad="38100" dist="38100" dir="2700000" algn="tl">
                    <a:srgbClr val="000000">
                      <a:alpha val="43137"/>
                    </a:srgbClr>
                  </a:outerShdw>
                </a:effectLst>
                <a:cs typeface="+mn-cs"/>
              </a:defRPr>
            </a:lvl1pPr>
          </a:lstStyle>
          <a:p>
            <a:pPr>
              <a:defRPr/>
            </a:pPr>
            <a:fld id="{B0846228-BA66-4FB5-B875-FF783CDEAFDF}" type="slidenum">
              <a:rPr lang="id-ID"/>
              <a:pPr>
                <a:defRPr/>
              </a:pPr>
              <a:t>‹#›</a:t>
            </a:fld>
            <a:endParaRPr lang="id-ID"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a:prstGeom prst="rect">
            <a:avLst/>
          </a:prstGeo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a:xfrm>
            <a:off x="6096000" y="6248400"/>
            <a:ext cx="2667000" cy="365125"/>
          </a:xfrm>
          <a:prstGeom prst="rect">
            <a:avLst/>
          </a:prstGeom>
        </p:spPr>
        <p:txBody>
          <a:bodyPr/>
          <a:lstStyle>
            <a:lvl1pPr>
              <a:defRPr>
                <a:cs typeface="+mn-cs"/>
              </a:defRPr>
            </a:lvl1pPr>
          </a:lstStyle>
          <a:p>
            <a:pPr>
              <a:defRPr/>
            </a:pPr>
            <a:endParaRPr lang="en-US"/>
          </a:p>
        </p:txBody>
      </p:sp>
      <p:sp>
        <p:nvSpPr>
          <p:cNvPr id="8" name="Footer Placeholder 13"/>
          <p:cNvSpPr>
            <a:spLocks noGrp="1"/>
          </p:cNvSpPr>
          <p:nvPr>
            <p:ph type="ftr" sz="quarter" idx="11"/>
          </p:nvPr>
        </p:nvSpPr>
        <p:spPr>
          <a:xfrm>
            <a:off x="609600" y="6248400"/>
            <a:ext cx="5421313" cy="365125"/>
          </a:xfrm>
          <a:prstGeom prst="rect">
            <a:avLst/>
          </a:prstGeom>
        </p:spPr>
        <p:txBody>
          <a:bodyPr/>
          <a:lstStyle>
            <a:lvl1pPr>
              <a:defRPr>
                <a:cs typeface="+mn-cs"/>
              </a:defRPr>
            </a:lvl1pPr>
          </a:lstStyle>
          <a:p>
            <a:pPr>
              <a:defRPr/>
            </a:pPr>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467600" cy="990600"/>
          </a:xfrm>
          <a:prstGeom prst="rect">
            <a:avLst/>
          </a:prstGeom>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6096000" y="6248400"/>
            <a:ext cx="2667000" cy="365125"/>
          </a:xfrm>
          <a:prstGeom prst="rect">
            <a:avLst/>
          </a:prstGeom>
        </p:spPr>
        <p:txBody>
          <a:bodyPr/>
          <a:lstStyle>
            <a:lvl1pPr>
              <a:defRPr>
                <a:cs typeface="+mn-cs"/>
              </a:defRPr>
            </a:lvl1pPr>
          </a:lstStyle>
          <a:p>
            <a:pPr>
              <a:defRPr/>
            </a:pPr>
            <a:endParaRPr lang="en-US"/>
          </a:p>
        </p:txBody>
      </p:sp>
      <p:sp>
        <p:nvSpPr>
          <p:cNvPr id="4" name="Footer Placeholder 2"/>
          <p:cNvSpPr>
            <a:spLocks noGrp="1"/>
          </p:cNvSpPr>
          <p:nvPr>
            <p:ph type="ftr" sz="quarter" idx="11"/>
          </p:nvPr>
        </p:nvSpPr>
        <p:spPr>
          <a:xfrm>
            <a:off x="609600" y="6248400"/>
            <a:ext cx="5421313" cy="365125"/>
          </a:xfrm>
          <a:prstGeom prst="rect">
            <a:avLst/>
          </a:prstGeom>
        </p:spPr>
        <p:txBody>
          <a:bodyPr/>
          <a:lstStyle>
            <a:lvl1pPr>
              <a:defRPr>
                <a:cs typeface="+mn-cs"/>
              </a:defRPr>
            </a:lvl1pPr>
          </a:lstStyle>
          <a:p>
            <a:pPr>
              <a:defRPr/>
            </a:pP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lvl1pPr>
              <a:defRPr>
                <a:cs typeface="+mn-cs"/>
              </a:defRPr>
            </a:lvl1pPr>
          </a:lstStyle>
          <a:p>
            <a:pPr>
              <a:defRPr/>
            </a:pPr>
            <a:endParaRPr lang="en-US"/>
          </a:p>
        </p:txBody>
      </p:sp>
      <p:sp>
        <p:nvSpPr>
          <p:cNvPr id="3" name="Footer Placeholder 2"/>
          <p:cNvSpPr>
            <a:spLocks noGrp="1"/>
          </p:cNvSpPr>
          <p:nvPr>
            <p:ph type="ftr" sz="quarter" idx="11"/>
          </p:nvPr>
        </p:nvSpPr>
        <p:spPr>
          <a:xfrm>
            <a:off x="609600" y="6248400"/>
            <a:ext cx="5421313" cy="365125"/>
          </a:xfrm>
          <a:prstGeom prst="rect">
            <a:avLst/>
          </a:prstGeom>
        </p:spPr>
        <p:txBody>
          <a:bodyPr/>
          <a:lstStyle>
            <a:lvl1pPr>
              <a:defRPr>
                <a:cs typeface="+mn-cs"/>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cs typeface="+mn-cs"/>
              </a:defRPr>
            </a:lvl1pPr>
          </a:lstStyle>
          <a:p>
            <a:pPr>
              <a:defRPr/>
            </a:pPr>
            <a:fld id="{77153B42-E681-4B53-B60C-1DB37AEC030B}"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a:prstGeom prst="rect">
            <a:avLst/>
          </a:prstGeo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a:xfrm>
            <a:off x="6096000" y="6248400"/>
            <a:ext cx="2667000" cy="365125"/>
          </a:xfrm>
          <a:prstGeom prst="rect">
            <a:avLst/>
          </a:prstGeom>
        </p:spPr>
        <p:txBody>
          <a:bodyPr/>
          <a:lstStyle>
            <a:lvl1pPr>
              <a:defRPr>
                <a:cs typeface="+mn-cs"/>
              </a:defRPr>
            </a:lvl1pPr>
          </a:lstStyle>
          <a:p>
            <a:pPr>
              <a:defRPr/>
            </a:pPr>
            <a:endParaRPr lang="en-US"/>
          </a:p>
        </p:txBody>
      </p:sp>
      <p:sp>
        <p:nvSpPr>
          <p:cNvPr id="6" name="Footer Placeholder 2"/>
          <p:cNvSpPr>
            <a:spLocks noGrp="1"/>
          </p:cNvSpPr>
          <p:nvPr>
            <p:ph type="ftr" sz="quarter" idx="11"/>
          </p:nvPr>
        </p:nvSpPr>
        <p:spPr>
          <a:xfrm>
            <a:off x="609600" y="6248400"/>
            <a:ext cx="5421313" cy="365125"/>
          </a:xfrm>
          <a:prstGeom prst="rect">
            <a:avLst/>
          </a:prstGeom>
        </p:spPr>
        <p:txBody>
          <a:bodyPr/>
          <a:lstStyle>
            <a:lvl1pPr>
              <a:defRPr>
                <a:cs typeface="+mn-cs"/>
              </a:defRPr>
            </a:lvl1pPr>
          </a:lstStyle>
          <a:p>
            <a:pPr>
              <a:defRPr/>
            </a:pPr>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6" name="Rectangle 5"/>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7" name="Rectangle 6"/>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a:prstGeom prst="rect">
            <a:avLst/>
          </a:prstGeo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prstGeom prst="rect">
            <a:avLst/>
          </a:prstGeo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11"/>
          <p:cNvSpPr>
            <a:spLocks noGrp="1"/>
          </p:cNvSpPr>
          <p:nvPr>
            <p:ph type="dt" sz="half" idx="10"/>
          </p:nvPr>
        </p:nvSpPr>
        <p:spPr>
          <a:xfrm>
            <a:off x="6248400" y="6248400"/>
            <a:ext cx="2667000" cy="365125"/>
          </a:xfrm>
          <a:prstGeom prst="rect">
            <a:avLst/>
          </a:prstGeom>
        </p:spPr>
        <p:txBody>
          <a:bodyPr/>
          <a:lstStyle>
            <a:lvl1pPr>
              <a:defRPr>
                <a:cs typeface="+mn-cs"/>
              </a:defRPr>
            </a:lvl1pPr>
          </a:lstStyle>
          <a:p>
            <a:pPr>
              <a:defRPr/>
            </a:pPr>
            <a:endParaRPr lang="en-US"/>
          </a:p>
        </p:txBody>
      </p:sp>
      <p:sp>
        <p:nvSpPr>
          <p:cNvPr id="9" name="Slide Number Placeholder 12"/>
          <p:cNvSpPr>
            <a:spLocks noGrp="1"/>
          </p:cNvSpPr>
          <p:nvPr>
            <p:ph type="sldNum" sz="quarter" idx="11"/>
          </p:nvPr>
        </p:nvSpPr>
        <p:spPr>
          <a:xfrm>
            <a:off x="0" y="4667250"/>
            <a:ext cx="1447800" cy="663575"/>
          </a:xfrm>
          <a:prstGeom prst="rect">
            <a:avLst/>
          </a:prstGeom>
        </p:spPr>
        <p:txBody>
          <a:bodyPr/>
          <a:lstStyle>
            <a:lvl1pPr>
              <a:defRPr sz="2800">
                <a:cs typeface="+mn-cs"/>
              </a:defRPr>
            </a:lvl1pPr>
          </a:lstStyle>
          <a:p>
            <a:pPr>
              <a:defRPr/>
            </a:pPr>
            <a:fld id="{A97A6649-3CA5-40B1-A175-8C81953D5592}" type="slidenum">
              <a:rPr lang="en-US"/>
              <a:pPr>
                <a:defRPr/>
              </a:pPr>
              <a:t>‹#›</a:t>
            </a:fld>
            <a:endParaRPr lang="en-US"/>
          </a:p>
        </p:txBody>
      </p:sp>
      <p:sp>
        <p:nvSpPr>
          <p:cNvPr id="10" name="Footer Placeholder 13"/>
          <p:cNvSpPr>
            <a:spLocks noGrp="1"/>
          </p:cNvSpPr>
          <p:nvPr>
            <p:ph type="ftr" sz="quarter" idx="12"/>
          </p:nvPr>
        </p:nvSpPr>
        <p:spPr>
          <a:xfrm>
            <a:off x="1600200" y="6248400"/>
            <a:ext cx="4572000" cy="365125"/>
          </a:xfrm>
          <a:prstGeom prst="rect">
            <a:avLst/>
          </a:prstGeom>
        </p:spPr>
        <p:txBody>
          <a:bodyPr/>
          <a:lstStyle>
            <a:lvl1pPr>
              <a:defRPr>
                <a:cs typeface="+mn-cs"/>
              </a:defRPr>
            </a:lvl1pPr>
          </a:lstStyle>
          <a:p>
            <a:pPr>
              <a:defRPr/>
            </a:pPr>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p:transition spd="slow">
    <p:fade/>
  </p:transition>
  <p:hf hdr="0" ftr="0" dt="0"/>
  <p:txStyles>
    <p:titleStyle>
      <a:lvl1pPr algn="l" rtl="0" eaLnBrk="0" fontAlgn="base" hangingPunct="0">
        <a:spcBef>
          <a:spcPct val="0"/>
        </a:spcBef>
        <a:spcAft>
          <a:spcPct val="0"/>
        </a:spcAft>
        <a:defRPr sz="44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w Cen MT" pitchFamily="34"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w Cen MT" pitchFamily="34"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w Cen MT" pitchFamily="34"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w Cen MT" pitchFamily="34"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ＭＳ Ｐゴシック" charset="0"/>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609600" y="1981200"/>
            <a:ext cx="8001000" cy="1200150"/>
          </a:xfrm>
          <a:prstGeom prst="rect">
            <a:avLst/>
          </a:prstGeom>
          <a:noFill/>
          <a:ln w="9525">
            <a:noFill/>
            <a:miter lim="800000"/>
            <a:headEnd/>
            <a:tailEnd/>
          </a:ln>
        </p:spPr>
        <p:txBody>
          <a:bodyPr>
            <a:spAutoFit/>
          </a:bodyPr>
          <a:lstStyle/>
          <a:p>
            <a:pPr algn="ctr" eaLnBrk="0" hangingPunct="0"/>
            <a:r>
              <a:rPr lang="id-ID" sz="3600">
                <a:solidFill>
                  <a:schemeClr val="tx2"/>
                </a:solidFill>
                <a:latin typeface="Impact" pitchFamily="34" charset="0"/>
              </a:rPr>
              <a:t>Arah Kebijakan Pengembangan </a:t>
            </a:r>
          </a:p>
          <a:p>
            <a:pPr algn="ctr" eaLnBrk="0" hangingPunct="0"/>
            <a:r>
              <a:rPr lang="id-ID" sz="3600">
                <a:solidFill>
                  <a:schemeClr val="tx2"/>
                </a:solidFill>
                <a:latin typeface="Impact" pitchFamily="34" charset="0"/>
              </a:rPr>
              <a:t>Asuransi Syariah di Indonesia</a:t>
            </a:r>
          </a:p>
        </p:txBody>
      </p:sp>
      <p:sp>
        <p:nvSpPr>
          <p:cNvPr id="13316" name="Rectangle 3"/>
          <p:cNvSpPr>
            <a:spLocks noChangeArrowheads="1"/>
          </p:cNvSpPr>
          <p:nvPr/>
        </p:nvSpPr>
        <p:spPr bwMode="auto">
          <a:xfrm>
            <a:off x="609600" y="3962400"/>
            <a:ext cx="8077200" cy="1754326"/>
          </a:xfrm>
          <a:prstGeom prst="rect">
            <a:avLst/>
          </a:prstGeom>
          <a:noFill/>
          <a:ln>
            <a:noFill/>
          </a:ln>
          <a:extLst/>
        </p:spPr>
        <p:txBody>
          <a:bodyPr>
            <a:spAutoFit/>
          </a:bodyPr>
          <a:lstStyle/>
          <a:p>
            <a:pPr algn="ctr">
              <a:defRPr/>
            </a:pPr>
            <a:endParaRPr lang="id-ID" sz="2400" b="1" dirty="0">
              <a:solidFill>
                <a:schemeClr val="accent2">
                  <a:lumMod val="75000"/>
                </a:schemeClr>
              </a:solidFill>
              <a:latin typeface="Agency FB" pitchFamily="34" charset="0"/>
              <a:cs typeface="+mn-cs"/>
            </a:endParaRPr>
          </a:p>
          <a:p>
            <a:pPr algn="ctr">
              <a:defRPr/>
            </a:pPr>
            <a:r>
              <a:rPr lang="id-ID" sz="2800" b="1" u="sng" dirty="0" smtClean="0">
                <a:solidFill>
                  <a:schemeClr val="accent2">
                    <a:lumMod val="75000"/>
                  </a:schemeClr>
                </a:solidFill>
                <a:latin typeface="Agency FB" pitchFamily="34" charset="0"/>
                <a:cs typeface="+mn-cs"/>
              </a:rPr>
              <a:t>Yatty Nurhayati</a:t>
            </a:r>
          </a:p>
          <a:p>
            <a:pPr algn="ctr">
              <a:defRPr/>
            </a:pPr>
            <a:r>
              <a:rPr lang="id-ID" sz="2800" b="1" u="sng" dirty="0" smtClean="0">
                <a:solidFill>
                  <a:schemeClr val="accent2">
                    <a:lumMod val="75000"/>
                  </a:schemeClr>
                </a:solidFill>
                <a:latin typeface="Agency FB" pitchFamily="34" charset="0"/>
                <a:cs typeface="+mn-cs"/>
              </a:rPr>
              <a:t>Deputi Direktur Pembiayaan dan Jasa Keuangan Syariah Khusus</a:t>
            </a:r>
          </a:p>
          <a:p>
            <a:pPr algn="ctr">
              <a:defRPr/>
            </a:pPr>
            <a:r>
              <a:rPr lang="id-ID" sz="2800" b="1" u="sng" dirty="0" smtClean="0">
                <a:solidFill>
                  <a:schemeClr val="accent2">
                    <a:lumMod val="75000"/>
                  </a:schemeClr>
                </a:solidFill>
                <a:latin typeface="Agency FB" pitchFamily="34" charset="0"/>
                <a:cs typeface="+mn-cs"/>
              </a:rPr>
              <a:t>Direktorat IKNB Syariah</a:t>
            </a:r>
            <a:endParaRPr lang="en-US" sz="2800" b="1" u="sng" dirty="0">
              <a:solidFill>
                <a:schemeClr val="accent2">
                  <a:lumMod val="75000"/>
                </a:schemeClr>
              </a:solidFill>
              <a:latin typeface="Agency FB" pitchFamily="34" charset="0"/>
              <a:cs typeface="+mn-cs"/>
            </a:endParaRPr>
          </a:p>
        </p:txBody>
      </p:sp>
      <p:sp>
        <p:nvSpPr>
          <p:cNvPr id="12292" name="TextBox 1"/>
          <p:cNvSpPr txBox="1">
            <a:spLocks noChangeArrowheads="1"/>
          </p:cNvSpPr>
          <p:nvPr/>
        </p:nvSpPr>
        <p:spPr bwMode="auto">
          <a:xfrm>
            <a:off x="2514600" y="6321425"/>
            <a:ext cx="6535738" cy="461963"/>
          </a:xfrm>
          <a:prstGeom prst="rect">
            <a:avLst/>
          </a:prstGeom>
          <a:noFill/>
          <a:ln w="9525">
            <a:noFill/>
            <a:miter lim="800000"/>
            <a:headEnd/>
            <a:tailEnd/>
          </a:ln>
        </p:spPr>
        <p:txBody>
          <a:bodyPr>
            <a:spAutoFit/>
          </a:bodyPr>
          <a:lstStyle/>
          <a:p>
            <a:pPr algn="r"/>
            <a:r>
              <a:rPr lang="id-ID" sz="2400" b="1" dirty="0" smtClean="0">
                <a:solidFill>
                  <a:schemeClr val="bg1"/>
                </a:solidFill>
                <a:latin typeface="Agency FB" pitchFamily="34" charset="0"/>
              </a:rPr>
              <a:t>Medan, 28</a:t>
            </a:r>
            <a:r>
              <a:rPr lang="en-US" sz="2400" b="1" dirty="0" smtClean="0">
                <a:solidFill>
                  <a:schemeClr val="bg1"/>
                </a:solidFill>
                <a:latin typeface="Agency FB" pitchFamily="34" charset="0"/>
              </a:rPr>
              <a:t> </a:t>
            </a:r>
            <a:r>
              <a:rPr lang="en-US" sz="2400" b="1" dirty="0" err="1" smtClean="0">
                <a:solidFill>
                  <a:schemeClr val="bg1"/>
                </a:solidFill>
                <a:latin typeface="Agency FB" pitchFamily="34" charset="0"/>
              </a:rPr>
              <a:t>Oktober</a:t>
            </a:r>
            <a:r>
              <a:rPr lang="en-US" sz="2400" b="1" dirty="0" smtClean="0">
                <a:solidFill>
                  <a:schemeClr val="bg1"/>
                </a:solidFill>
                <a:latin typeface="Agency FB" pitchFamily="34" charset="0"/>
              </a:rPr>
              <a:t> </a:t>
            </a:r>
            <a:r>
              <a:rPr lang="id-ID" sz="2400" b="1" dirty="0">
                <a:solidFill>
                  <a:schemeClr val="bg1"/>
                </a:solidFill>
                <a:latin typeface="Agency FB" pitchFamily="34" charset="0"/>
              </a:rPr>
              <a:t>2014</a:t>
            </a:r>
            <a:r>
              <a:rPr lang="en-US" sz="2400" b="1" dirty="0">
                <a:solidFill>
                  <a:schemeClr val="bg1"/>
                </a:solidFill>
                <a:latin typeface="Agency FB" pitchFamily="34" charset="0"/>
              </a:rPr>
              <a:t> </a:t>
            </a:r>
            <a:r>
              <a:rPr lang="id-ID" sz="2400" b="1" dirty="0">
                <a:solidFill>
                  <a:schemeClr val="bg1"/>
                </a:solidFill>
                <a:latin typeface="Agency FB" pitchFamily="34" charset="0"/>
              </a:rPr>
              <a:t> </a:t>
            </a:r>
            <a:endParaRPr lang="en-US" sz="2400" b="1" dirty="0">
              <a:solidFill>
                <a:schemeClr val="bg1"/>
              </a:solidFill>
              <a:latin typeface="Agency FB" pitchFamily="34"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Struktur</a:t>
            </a:r>
            <a:r>
              <a:rPr lang="en-US" dirty="0"/>
              <a:t> </a:t>
            </a:r>
            <a:r>
              <a:rPr lang="en-US" dirty="0" err="1"/>
              <a:t>Direktorat</a:t>
            </a:r>
            <a:r>
              <a:rPr lang="en-US" dirty="0"/>
              <a:t> IKNB </a:t>
            </a:r>
            <a:r>
              <a:rPr lang="en-US" dirty="0" err="1"/>
              <a:t>Syariah</a:t>
            </a:r>
            <a:r>
              <a:rPr lang="en-US" dirty="0"/>
              <a:t> </a:t>
            </a:r>
            <a:endParaRPr lang="en-GB" dirty="0"/>
          </a:p>
        </p:txBody>
      </p:sp>
      <p:sp>
        <p:nvSpPr>
          <p:cNvPr id="3" name="Content Placeholder 2"/>
          <p:cNvSpPr>
            <a:spLocks noGrp="1"/>
          </p:cNvSpPr>
          <p:nvPr>
            <p:ph idx="1"/>
          </p:nvPr>
        </p:nvSpPr>
        <p:spPr/>
        <p:txBody>
          <a:bodyPr/>
          <a:lstStyle/>
          <a:p>
            <a:endParaRPr lang="en-GB" dirty="0"/>
          </a:p>
        </p:txBody>
      </p:sp>
      <p:grpSp>
        <p:nvGrpSpPr>
          <p:cNvPr id="4" name="Group 3"/>
          <p:cNvGrpSpPr>
            <a:grpSpLocks/>
          </p:cNvGrpSpPr>
          <p:nvPr/>
        </p:nvGrpSpPr>
        <p:grpSpPr bwMode="auto">
          <a:xfrm>
            <a:off x="677069" y="952499"/>
            <a:ext cx="7789861" cy="4952995"/>
            <a:chOff x="932" y="1340"/>
            <a:chExt cx="10794" cy="8690"/>
          </a:xfrm>
        </p:grpSpPr>
        <p:sp>
          <p:nvSpPr>
            <p:cNvPr id="5" name="Rectangle 4"/>
            <p:cNvSpPr>
              <a:spLocks noChangeArrowheads="1"/>
            </p:cNvSpPr>
            <p:nvPr/>
          </p:nvSpPr>
          <p:spPr bwMode="auto">
            <a:xfrm>
              <a:off x="4889" y="1340"/>
              <a:ext cx="2177" cy="1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err="1" smtClean="0">
                  <a:ln>
                    <a:noFill/>
                  </a:ln>
                  <a:solidFill>
                    <a:schemeClr val="tx1"/>
                  </a:solidFill>
                  <a:effectLst/>
                  <a:latin typeface="Calibri" pitchFamily="34" charset="0"/>
                  <a:cs typeface="Arial" pitchFamily="34" charset="0"/>
                </a:rPr>
                <a:t>Direktur</a:t>
              </a:r>
              <a:r>
                <a:rPr kumimoji="0" lang="en-US" sz="1400" b="1" i="0" u="none" strike="noStrike" cap="none" normalizeH="0" baseline="0" dirty="0" smtClean="0">
                  <a:ln>
                    <a:noFill/>
                  </a:ln>
                  <a:solidFill>
                    <a:schemeClr val="tx1"/>
                  </a:solidFill>
                  <a:effectLst/>
                  <a:latin typeface="Calibri" pitchFamily="34" charset="0"/>
                  <a:cs typeface="Arial" pitchFamily="34" charset="0"/>
                </a:rPr>
                <a:t> IKNB </a:t>
              </a:r>
              <a:r>
                <a:rPr kumimoji="0" lang="en-US" sz="1400" b="1" i="0" u="none" strike="noStrike" cap="none" normalizeH="0" baseline="0" dirty="0" err="1" smtClean="0">
                  <a:ln>
                    <a:noFill/>
                  </a:ln>
                  <a:solidFill>
                    <a:schemeClr val="tx1"/>
                  </a:solidFill>
                  <a:effectLst/>
                  <a:latin typeface="Calibri" pitchFamily="34" charset="0"/>
                  <a:cs typeface="Arial" pitchFamily="34" charset="0"/>
                </a:rPr>
                <a:t>Syariah</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2215" y="2482"/>
              <a:ext cx="2177" cy="1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err="1" smtClean="0">
                  <a:ln>
                    <a:noFill/>
                  </a:ln>
                  <a:solidFill>
                    <a:schemeClr val="tx1"/>
                  </a:solidFill>
                  <a:effectLst/>
                  <a:latin typeface="Calibri" pitchFamily="34" charset="0"/>
                  <a:cs typeface="Arial" pitchFamily="34" charset="0"/>
                </a:rPr>
                <a:t>Deputi</a:t>
              </a:r>
              <a:r>
                <a:rPr kumimoji="0" lang="en-US" sz="1000" b="1" i="0" u="none" strike="noStrike" cap="none" normalizeH="0" baseline="0" dirty="0" smtClean="0">
                  <a:ln>
                    <a:noFill/>
                  </a:ln>
                  <a:solidFill>
                    <a:schemeClr val="tx1"/>
                  </a:solidFill>
                  <a:effectLst/>
                  <a:latin typeface="Calibri" pitchFamily="34" charset="0"/>
                  <a:cs typeface="Arial" pitchFamily="34" charset="0"/>
                </a:rPr>
                <a:t> </a:t>
              </a:r>
              <a:r>
                <a:rPr kumimoji="0" lang="en-US" sz="1000" b="1" i="0" u="none" strike="noStrike" cap="none" normalizeH="0" baseline="0" dirty="0" err="1" smtClean="0">
                  <a:ln>
                    <a:noFill/>
                  </a:ln>
                  <a:solidFill>
                    <a:schemeClr val="tx1"/>
                  </a:solidFill>
                  <a:effectLst/>
                  <a:latin typeface="Calibri" pitchFamily="34" charset="0"/>
                  <a:cs typeface="Arial" pitchFamily="34" charset="0"/>
                </a:rPr>
                <a:t>Direktur</a:t>
              </a:r>
              <a:r>
                <a:rPr kumimoji="0" lang="en-US" sz="1000" b="1" i="0" u="none" strike="noStrike" cap="none" normalizeH="0" baseline="0" dirty="0" smtClean="0">
                  <a:ln>
                    <a:noFill/>
                  </a:ln>
                  <a:solidFill>
                    <a:schemeClr val="tx1"/>
                  </a:solidFill>
                  <a:effectLst/>
                  <a:latin typeface="Calibri" pitchFamily="34" charset="0"/>
                  <a:cs typeface="Arial" pitchFamily="34" charset="0"/>
                </a:rPr>
                <a:t> </a:t>
              </a:r>
              <a:r>
                <a:rPr kumimoji="0" lang="en-US" sz="1000" b="1" i="0" u="none" strike="noStrike" cap="none" normalizeH="0" baseline="0" dirty="0" err="1" smtClean="0">
                  <a:ln>
                    <a:noFill/>
                  </a:ln>
                  <a:solidFill>
                    <a:schemeClr val="tx1"/>
                  </a:solidFill>
                  <a:effectLst/>
                  <a:latin typeface="Calibri" pitchFamily="34" charset="0"/>
                  <a:cs typeface="Arial" pitchFamily="34" charset="0"/>
                </a:rPr>
                <a:t>Asuransi</a:t>
              </a:r>
              <a:r>
                <a:rPr kumimoji="0" lang="en-US" sz="1000" b="1" i="0" u="none" strike="noStrike" cap="none" normalizeH="0" baseline="0" dirty="0" smtClean="0">
                  <a:ln>
                    <a:noFill/>
                  </a:ln>
                  <a:solidFill>
                    <a:schemeClr val="tx1"/>
                  </a:solidFill>
                  <a:effectLst/>
                  <a:latin typeface="Calibri" pitchFamily="34" charset="0"/>
                  <a:cs typeface="Arial" pitchFamily="34" charset="0"/>
                </a:rPr>
                <a:t> </a:t>
              </a:r>
              <a:r>
                <a:rPr kumimoji="0" lang="en-US" sz="1000" b="1" i="0" u="none" strike="noStrike" cap="none" normalizeH="0" baseline="0" dirty="0" err="1" smtClean="0">
                  <a:ln>
                    <a:noFill/>
                  </a:ln>
                  <a:solidFill>
                    <a:schemeClr val="tx1"/>
                  </a:solidFill>
                  <a:effectLst/>
                  <a:latin typeface="Calibri" pitchFamily="34" charset="0"/>
                  <a:cs typeface="Arial" pitchFamily="34" charset="0"/>
                </a:rPr>
                <a:t>dan</a:t>
              </a:r>
              <a:r>
                <a:rPr kumimoji="0" lang="en-US" sz="1000" b="1" i="0" u="none" strike="noStrike" cap="none" normalizeH="0" baseline="0" dirty="0" smtClean="0">
                  <a:ln>
                    <a:noFill/>
                  </a:ln>
                  <a:solidFill>
                    <a:schemeClr val="tx1"/>
                  </a:solidFill>
                  <a:effectLst/>
                  <a:latin typeface="Calibri" pitchFamily="34" charset="0"/>
                  <a:cs typeface="Arial" pitchFamily="34" charset="0"/>
                </a:rPr>
                <a:t> Dana </a:t>
              </a:r>
              <a:r>
                <a:rPr kumimoji="0" lang="en-US" sz="1000" b="1" i="0" u="none" strike="noStrike" cap="none" normalizeH="0" baseline="0" dirty="0" err="1" smtClean="0">
                  <a:ln>
                    <a:noFill/>
                  </a:ln>
                  <a:solidFill>
                    <a:schemeClr val="tx1"/>
                  </a:solidFill>
                  <a:effectLst/>
                  <a:latin typeface="Calibri" pitchFamily="34" charset="0"/>
                  <a:cs typeface="Arial" pitchFamily="34" charset="0"/>
                </a:rPr>
                <a:t>Pensiun</a:t>
              </a:r>
              <a:r>
                <a:rPr kumimoji="0" lang="en-US" sz="1000" b="1" i="0" u="none" strike="noStrike" cap="none" normalizeH="0" baseline="0" dirty="0" smtClean="0">
                  <a:ln>
                    <a:noFill/>
                  </a:ln>
                  <a:solidFill>
                    <a:schemeClr val="tx1"/>
                  </a:solidFill>
                  <a:effectLst/>
                  <a:latin typeface="Calibri" pitchFamily="34" charset="0"/>
                  <a:cs typeface="Arial" pitchFamily="34" charset="0"/>
                </a:rPr>
                <a:t> </a:t>
              </a:r>
              <a:r>
                <a:rPr kumimoji="0" lang="en-US" sz="1000" b="1" i="0" u="none" strike="noStrike" cap="none" normalizeH="0" baseline="0" dirty="0" err="1" smtClean="0">
                  <a:ln>
                    <a:noFill/>
                  </a:ln>
                  <a:solidFill>
                    <a:schemeClr val="tx1"/>
                  </a:solidFill>
                  <a:effectLst/>
                  <a:latin typeface="Calibri" pitchFamily="34" charset="0"/>
                  <a:cs typeface="Arial" pitchFamily="34" charset="0"/>
                </a:rPr>
                <a:t>Syariah</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7616" y="2482"/>
              <a:ext cx="2177" cy="1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Calibri" pitchFamily="34" charset="0"/>
                  <a:cs typeface="Arial" pitchFamily="34" charset="0"/>
                </a:rPr>
                <a:t>Deputi Direktur Pembiayaan dan Jasa Keuangan Syariah Khusus</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932" y="4020"/>
              <a:ext cx="2177" cy="1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Calibri" pitchFamily="34" charset="0"/>
                  <a:cs typeface="Arial" pitchFamily="34" charset="0"/>
                </a:rPr>
                <a:t>Bagian Pengembangan Asuransi dan Dana Pensiun Syariah</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3648" y="4020"/>
              <a:ext cx="2177" cy="1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Calibri" pitchFamily="34" charset="0"/>
                  <a:cs typeface="Arial" pitchFamily="34" charset="0"/>
                </a:rPr>
                <a:t>Bagian Analisis dan Pengawasan Asuransi dan Dana Pensiun Syariah</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a:spLocks noChangeArrowheads="1"/>
            </p:cNvSpPr>
            <p:nvPr/>
          </p:nvSpPr>
          <p:spPr bwMode="auto">
            <a:xfrm>
              <a:off x="8906" y="3971"/>
              <a:ext cx="2177" cy="1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latin typeface="Calibri" pitchFamily="34" charset="0"/>
                  <a:cs typeface="Arial" pitchFamily="34" charset="0"/>
                </a:rPr>
                <a:t>Bagian Analisis dan Pengawasan Pembiayaan dan Jasa Keuangan Syariah Khusus</a:t>
              </a:r>
              <a:endParaRPr kumimoji="0" lang="en-US" sz="9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6338" y="3988"/>
              <a:ext cx="2177" cy="1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dirty="0" err="1" smtClean="0">
                  <a:ln>
                    <a:noFill/>
                  </a:ln>
                  <a:solidFill>
                    <a:schemeClr val="tx1"/>
                  </a:solidFill>
                  <a:effectLst/>
                  <a:latin typeface="Calibri" pitchFamily="34" charset="0"/>
                  <a:cs typeface="Arial" pitchFamily="34" charset="0"/>
                </a:rPr>
                <a:t>Bagian</a:t>
              </a:r>
              <a:r>
                <a:rPr kumimoji="0" lang="en-US" sz="900" b="1" i="0" u="none" strike="noStrike" cap="none" normalizeH="0" baseline="0" dirty="0" smtClean="0">
                  <a:ln>
                    <a:noFill/>
                  </a:ln>
                  <a:solidFill>
                    <a:schemeClr val="tx1"/>
                  </a:solidFill>
                  <a:effectLst/>
                  <a:latin typeface="Calibri" pitchFamily="34" charset="0"/>
                  <a:cs typeface="Arial" pitchFamily="34" charset="0"/>
                </a:rPr>
                <a:t> </a:t>
              </a:r>
              <a:r>
                <a:rPr kumimoji="0" lang="en-US" sz="900" b="1" i="0" u="none" strike="noStrike" cap="none" normalizeH="0" baseline="0" dirty="0" err="1" smtClean="0">
                  <a:ln>
                    <a:noFill/>
                  </a:ln>
                  <a:solidFill>
                    <a:schemeClr val="tx1"/>
                  </a:solidFill>
                  <a:effectLst/>
                  <a:latin typeface="Calibri" pitchFamily="34" charset="0"/>
                  <a:cs typeface="Arial" pitchFamily="34" charset="0"/>
                </a:rPr>
                <a:t>Pengembangan</a:t>
              </a:r>
              <a:r>
                <a:rPr kumimoji="0" lang="en-US" sz="900" b="1" i="0" u="none" strike="noStrike" cap="none" normalizeH="0" baseline="0" dirty="0" smtClean="0">
                  <a:ln>
                    <a:noFill/>
                  </a:ln>
                  <a:solidFill>
                    <a:schemeClr val="tx1"/>
                  </a:solidFill>
                  <a:effectLst/>
                  <a:latin typeface="Calibri" pitchFamily="34" charset="0"/>
                  <a:cs typeface="Arial" pitchFamily="34" charset="0"/>
                </a:rPr>
                <a:t> </a:t>
              </a:r>
              <a:r>
                <a:rPr kumimoji="0" lang="en-US" sz="900" b="1" i="0" u="none" strike="noStrike" cap="none" normalizeH="0" baseline="0" dirty="0" err="1" smtClean="0">
                  <a:ln>
                    <a:noFill/>
                  </a:ln>
                  <a:solidFill>
                    <a:schemeClr val="tx1"/>
                  </a:solidFill>
                  <a:effectLst/>
                  <a:latin typeface="Calibri" pitchFamily="34" charset="0"/>
                  <a:cs typeface="Arial" pitchFamily="34" charset="0"/>
                </a:rPr>
                <a:t>Pembiayaan</a:t>
              </a:r>
              <a:r>
                <a:rPr kumimoji="0" lang="en-US" sz="900" b="1" i="0" u="none" strike="noStrike" cap="none" normalizeH="0" baseline="0" dirty="0" smtClean="0">
                  <a:ln>
                    <a:noFill/>
                  </a:ln>
                  <a:solidFill>
                    <a:schemeClr val="tx1"/>
                  </a:solidFill>
                  <a:effectLst/>
                  <a:latin typeface="Calibri" pitchFamily="34" charset="0"/>
                  <a:cs typeface="Arial" pitchFamily="34" charset="0"/>
                </a:rPr>
                <a:t> </a:t>
              </a:r>
              <a:r>
                <a:rPr kumimoji="0" lang="en-US" sz="900" b="1" i="0" u="none" strike="noStrike" cap="none" normalizeH="0" baseline="0" dirty="0" err="1" smtClean="0">
                  <a:ln>
                    <a:noFill/>
                  </a:ln>
                  <a:solidFill>
                    <a:schemeClr val="tx1"/>
                  </a:solidFill>
                  <a:effectLst/>
                  <a:latin typeface="Calibri" pitchFamily="34" charset="0"/>
                  <a:cs typeface="Arial" pitchFamily="34" charset="0"/>
                </a:rPr>
                <a:t>dan</a:t>
              </a:r>
              <a:r>
                <a:rPr kumimoji="0" lang="en-US" sz="900" b="1" i="0" u="none" strike="noStrike" cap="none" normalizeH="0" baseline="0" dirty="0" smtClean="0">
                  <a:ln>
                    <a:noFill/>
                  </a:ln>
                  <a:solidFill>
                    <a:schemeClr val="tx1"/>
                  </a:solidFill>
                  <a:effectLst/>
                  <a:latin typeface="Calibri" pitchFamily="34" charset="0"/>
                  <a:cs typeface="Arial" pitchFamily="34" charset="0"/>
                </a:rPr>
                <a:t> </a:t>
              </a:r>
              <a:r>
                <a:rPr kumimoji="0" lang="en-US" sz="900" b="1" i="0" u="none" strike="noStrike" cap="none" normalizeH="0" baseline="0" dirty="0" err="1" smtClean="0">
                  <a:ln>
                    <a:noFill/>
                  </a:ln>
                  <a:solidFill>
                    <a:schemeClr val="tx1"/>
                  </a:solidFill>
                  <a:effectLst/>
                  <a:latin typeface="Calibri" pitchFamily="34" charset="0"/>
                  <a:cs typeface="Arial" pitchFamily="34" charset="0"/>
                </a:rPr>
                <a:t>Jasa</a:t>
              </a:r>
              <a:r>
                <a:rPr kumimoji="0" lang="en-US" sz="900" b="1" i="0" u="none" strike="noStrike" cap="none" normalizeH="0" baseline="0" dirty="0" smtClean="0">
                  <a:ln>
                    <a:noFill/>
                  </a:ln>
                  <a:solidFill>
                    <a:schemeClr val="tx1"/>
                  </a:solidFill>
                  <a:effectLst/>
                  <a:latin typeface="Calibri" pitchFamily="34" charset="0"/>
                  <a:cs typeface="Arial" pitchFamily="34" charset="0"/>
                </a:rPr>
                <a:t> </a:t>
              </a:r>
              <a:r>
                <a:rPr kumimoji="0" lang="en-US" sz="900" b="1" i="0" u="none" strike="noStrike" cap="none" normalizeH="0" baseline="0" dirty="0" err="1" smtClean="0">
                  <a:ln>
                    <a:noFill/>
                  </a:ln>
                  <a:solidFill>
                    <a:schemeClr val="tx1"/>
                  </a:solidFill>
                  <a:effectLst/>
                  <a:latin typeface="Calibri" pitchFamily="34" charset="0"/>
                  <a:cs typeface="Arial" pitchFamily="34" charset="0"/>
                </a:rPr>
                <a:t>Keuangan</a:t>
              </a:r>
              <a:r>
                <a:rPr kumimoji="0" lang="en-US" sz="900" b="1" i="0" u="none" strike="noStrike" cap="none" normalizeH="0" baseline="0" dirty="0" smtClean="0">
                  <a:ln>
                    <a:noFill/>
                  </a:ln>
                  <a:solidFill>
                    <a:schemeClr val="tx1"/>
                  </a:solidFill>
                  <a:effectLst/>
                  <a:latin typeface="Calibri" pitchFamily="34" charset="0"/>
                  <a:cs typeface="Arial" pitchFamily="34" charset="0"/>
                </a:rPr>
                <a:t> </a:t>
              </a:r>
              <a:r>
                <a:rPr kumimoji="0" lang="en-US" sz="900" b="1" i="0" u="none" strike="noStrike" cap="none" normalizeH="0" baseline="0" dirty="0" err="1" smtClean="0">
                  <a:ln>
                    <a:noFill/>
                  </a:ln>
                  <a:solidFill>
                    <a:schemeClr val="tx1"/>
                  </a:solidFill>
                  <a:effectLst/>
                  <a:latin typeface="Calibri" pitchFamily="34" charset="0"/>
                  <a:cs typeface="Arial" pitchFamily="34" charset="0"/>
                </a:rPr>
                <a:t>Syariah</a:t>
              </a:r>
              <a:r>
                <a:rPr kumimoji="0" lang="en-US" sz="900" b="1" i="0" u="none" strike="noStrike" cap="none" normalizeH="0" baseline="0" dirty="0" smtClean="0">
                  <a:ln>
                    <a:noFill/>
                  </a:ln>
                  <a:solidFill>
                    <a:schemeClr val="tx1"/>
                  </a:solidFill>
                  <a:effectLst/>
                  <a:latin typeface="Calibri" pitchFamily="34" charset="0"/>
                  <a:cs typeface="Arial" pitchFamily="34" charset="0"/>
                </a:rPr>
                <a:t> </a:t>
              </a:r>
              <a:r>
                <a:rPr kumimoji="0" lang="en-US" sz="900" b="1" i="0" u="none" strike="noStrike" cap="none" normalizeH="0" baseline="0" dirty="0" err="1" smtClean="0">
                  <a:ln>
                    <a:noFill/>
                  </a:ln>
                  <a:solidFill>
                    <a:schemeClr val="tx1"/>
                  </a:solidFill>
                  <a:effectLst/>
                  <a:latin typeface="Calibri" pitchFamily="34" charset="0"/>
                  <a:cs typeface="Arial" pitchFamily="34" charset="0"/>
                </a:rPr>
                <a:t>Khusus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1273" y="5291"/>
              <a:ext cx="2177" cy="1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Calibri" pitchFamily="34" charset="0"/>
                  <a:cs typeface="Arial" pitchFamily="34" charset="0"/>
                </a:rPr>
                <a:t>Subbagian Pengembangan Asuransi Jiwa Syariah</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a:spLocks noChangeArrowheads="1"/>
            </p:cNvSpPr>
            <p:nvPr/>
          </p:nvSpPr>
          <p:spPr bwMode="auto">
            <a:xfrm>
              <a:off x="1273" y="6497"/>
              <a:ext cx="2177" cy="1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Calibri" pitchFamily="34" charset="0"/>
                  <a:cs typeface="Arial" pitchFamily="34" charset="0"/>
                </a:rPr>
                <a:t>Subbagian Pengembangan Asuransi Umum dan Reasuransi Syariah</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a:spLocks noChangeArrowheads="1"/>
            </p:cNvSpPr>
            <p:nvPr/>
          </p:nvSpPr>
          <p:spPr bwMode="auto">
            <a:xfrm>
              <a:off x="1273" y="7719"/>
              <a:ext cx="2177" cy="1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Calibri" pitchFamily="34" charset="0"/>
                  <a:cs typeface="Arial" pitchFamily="34" charset="0"/>
                </a:rPr>
                <a:t>Subbagian Pengembangan Dana Pensiun Pemberi Kerja syariah</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a:spLocks noChangeArrowheads="1"/>
            </p:cNvSpPr>
            <p:nvPr/>
          </p:nvSpPr>
          <p:spPr bwMode="auto">
            <a:xfrm>
              <a:off x="3974" y="5291"/>
              <a:ext cx="2177" cy="1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Calibri" pitchFamily="34" charset="0"/>
                  <a:cs typeface="Arial" pitchFamily="34" charset="0"/>
                </a:rPr>
                <a:t>Subbagian Analisis dan Pengawasan Asuransi Jiwa Syariah</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5"/>
            <p:cNvSpPr>
              <a:spLocks noChangeArrowheads="1"/>
            </p:cNvSpPr>
            <p:nvPr/>
          </p:nvSpPr>
          <p:spPr bwMode="auto">
            <a:xfrm>
              <a:off x="3974" y="6497"/>
              <a:ext cx="2177" cy="1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Calibri" pitchFamily="34" charset="0"/>
                  <a:cs typeface="Arial" pitchFamily="34" charset="0"/>
                </a:rPr>
                <a:t>Subbagian Analisis dan Pengawasan Asuransi Umum dan Reasuransi Syariah</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3974" y="7719"/>
              <a:ext cx="2177" cy="1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err="1" smtClean="0">
                  <a:ln>
                    <a:noFill/>
                  </a:ln>
                  <a:solidFill>
                    <a:schemeClr val="tx1"/>
                  </a:solidFill>
                  <a:effectLst/>
                  <a:latin typeface="Calibri" pitchFamily="34" charset="0"/>
                  <a:cs typeface="Arial" pitchFamily="34" charset="0"/>
                </a:rPr>
                <a:t>Subbagian</a:t>
              </a:r>
              <a:r>
                <a:rPr kumimoji="0" lang="en-US" sz="1000" b="1" i="0" u="none" strike="noStrike" cap="none" normalizeH="0" baseline="0" dirty="0" smtClean="0">
                  <a:ln>
                    <a:noFill/>
                  </a:ln>
                  <a:solidFill>
                    <a:schemeClr val="tx1"/>
                  </a:solidFill>
                  <a:effectLst/>
                  <a:latin typeface="Calibri" pitchFamily="34" charset="0"/>
                  <a:cs typeface="Arial" pitchFamily="34" charset="0"/>
                </a:rPr>
                <a:t> </a:t>
              </a:r>
              <a:r>
                <a:rPr kumimoji="0" lang="en-US" sz="1000" b="1" i="0" u="none" strike="noStrike" cap="none" normalizeH="0" baseline="0" dirty="0" err="1" smtClean="0">
                  <a:ln>
                    <a:noFill/>
                  </a:ln>
                  <a:solidFill>
                    <a:schemeClr val="tx1"/>
                  </a:solidFill>
                  <a:effectLst/>
                  <a:latin typeface="Calibri" pitchFamily="34" charset="0"/>
                  <a:cs typeface="Arial" pitchFamily="34" charset="0"/>
                </a:rPr>
                <a:t>Analisis</a:t>
              </a:r>
              <a:r>
                <a:rPr kumimoji="0" lang="en-US" sz="1000" b="1" i="0" u="none" strike="noStrike" cap="none" normalizeH="0" baseline="0" dirty="0" smtClean="0">
                  <a:ln>
                    <a:noFill/>
                  </a:ln>
                  <a:solidFill>
                    <a:schemeClr val="tx1"/>
                  </a:solidFill>
                  <a:effectLst/>
                  <a:latin typeface="Calibri" pitchFamily="34" charset="0"/>
                  <a:cs typeface="Arial" pitchFamily="34" charset="0"/>
                </a:rPr>
                <a:t> </a:t>
              </a:r>
              <a:r>
                <a:rPr kumimoji="0" lang="en-US" sz="1000" b="1" i="0" u="none" strike="noStrike" cap="none" normalizeH="0" baseline="0" dirty="0" err="1" smtClean="0">
                  <a:ln>
                    <a:noFill/>
                  </a:ln>
                  <a:solidFill>
                    <a:schemeClr val="tx1"/>
                  </a:solidFill>
                  <a:effectLst/>
                  <a:latin typeface="Calibri" pitchFamily="34" charset="0"/>
                  <a:cs typeface="Arial" pitchFamily="34" charset="0"/>
                </a:rPr>
                <a:t>dan</a:t>
              </a:r>
              <a:r>
                <a:rPr kumimoji="0" lang="en-US" sz="1000" b="1" i="0" u="none" strike="noStrike" cap="none" normalizeH="0" baseline="0" dirty="0" smtClean="0">
                  <a:ln>
                    <a:noFill/>
                  </a:ln>
                  <a:solidFill>
                    <a:schemeClr val="tx1"/>
                  </a:solidFill>
                  <a:effectLst/>
                  <a:latin typeface="Calibri" pitchFamily="34" charset="0"/>
                  <a:cs typeface="Arial" pitchFamily="34" charset="0"/>
                </a:rPr>
                <a:t> </a:t>
              </a:r>
              <a:r>
                <a:rPr kumimoji="0" lang="en-US" sz="1000" b="1" i="0" u="none" strike="noStrike" cap="none" normalizeH="0" baseline="0" dirty="0" err="1" smtClean="0">
                  <a:ln>
                    <a:noFill/>
                  </a:ln>
                  <a:solidFill>
                    <a:schemeClr val="tx1"/>
                  </a:solidFill>
                  <a:effectLst/>
                  <a:latin typeface="Calibri" pitchFamily="34" charset="0"/>
                  <a:cs typeface="Arial" pitchFamily="34" charset="0"/>
                </a:rPr>
                <a:t>Pengawasan</a:t>
              </a:r>
              <a:r>
                <a:rPr kumimoji="0" lang="en-US" sz="1000" b="1" i="0" u="none" strike="noStrike" cap="none" normalizeH="0" baseline="0" dirty="0" smtClean="0">
                  <a:ln>
                    <a:noFill/>
                  </a:ln>
                  <a:solidFill>
                    <a:schemeClr val="tx1"/>
                  </a:solidFill>
                  <a:effectLst/>
                  <a:latin typeface="Calibri" pitchFamily="34" charset="0"/>
                  <a:cs typeface="Arial" pitchFamily="34" charset="0"/>
                </a:rPr>
                <a:t> Dana </a:t>
              </a:r>
              <a:r>
                <a:rPr kumimoji="0" lang="en-US" sz="1000" b="1" i="0" u="none" strike="noStrike" cap="none" normalizeH="0" baseline="0" dirty="0" err="1" smtClean="0">
                  <a:ln>
                    <a:noFill/>
                  </a:ln>
                  <a:solidFill>
                    <a:schemeClr val="tx1"/>
                  </a:solidFill>
                  <a:effectLst/>
                  <a:latin typeface="Calibri" pitchFamily="34" charset="0"/>
                  <a:cs typeface="Arial" pitchFamily="34" charset="0"/>
                </a:rPr>
                <a:t>Pensiun</a:t>
              </a:r>
              <a:r>
                <a:rPr kumimoji="0" lang="en-US" sz="1000" b="1" i="0" u="none" strike="noStrike" cap="none" normalizeH="0" baseline="0" dirty="0" smtClean="0">
                  <a:ln>
                    <a:noFill/>
                  </a:ln>
                  <a:solidFill>
                    <a:schemeClr val="tx1"/>
                  </a:solidFill>
                  <a:effectLst/>
                  <a:latin typeface="Calibri" pitchFamily="34" charset="0"/>
                  <a:cs typeface="Arial" pitchFamily="34" charset="0"/>
                </a:rPr>
                <a:t> </a:t>
              </a:r>
              <a:r>
                <a:rPr kumimoji="0" lang="en-US" sz="1000" b="1" i="0" u="none" strike="noStrike" cap="none" normalizeH="0" baseline="0" dirty="0" err="1" smtClean="0">
                  <a:ln>
                    <a:noFill/>
                  </a:ln>
                  <a:solidFill>
                    <a:schemeClr val="tx1"/>
                  </a:solidFill>
                  <a:effectLst/>
                  <a:latin typeface="Calibri" pitchFamily="34" charset="0"/>
                  <a:cs typeface="Arial" pitchFamily="34" charset="0"/>
                </a:rPr>
                <a:t>Pemberi</a:t>
              </a:r>
              <a:r>
                <a:rPr kumimoji="0" lang="en-US" sz="1000" b="1" i="0" u="none" strike="noStrike" cap="none" normalizeH="0" baseline="0" dirty="0" smtClean="0">
                  <a:ln>
                    <a:noFill/>
                  </a:ln>
                  <a:solidFill>
                    <a:schemeClr val="tx1"/>
                  </a:solidFill>
                  <a:effectLst/>
                  <a:latin typeface="Calibri" pitchFamily="34" charset="0"/>
                  <a:cs typeface="Arial" pitchFamily="34" charset="0"/>
                </a:rPr>
                <a:t> </a:t>
              </a:r>
              <a:r>
                <a:rPr kumimoji="0" lang="en-US" sz="1000" b="1" i="0" u="none" strike="noStrike" cap="none" normalizeH="0" baseline="0" dirty="0" err="1" smtClean="0">
                  <a:ln>
                    <a:noFill/>
                  </a:ln>
                  <a:solidFill>
                    <a:schemeClr val="tx1"/>
                  </a:solidFill>
                  <a:effectLst/>
                  <a:latin typeface="Calibri" pitchFamily="34" charset="0"/>
                  <a:cs typeface="Arial" pitchFamily="34" charset="0"/>
                </a:rPr>
                <a:t>Kerja</a:t>
              </a:r>
              <a:r>
                <a:rPr kumimoji="0" lang="en-US" sz="1000" b="1" i="0" u="none" strike="noStrike" cap="none" normalizeH="0" baseline="0" dirty="0" smtClean="0">
                  <a:ln>
                    <a:noFill/>
                  </a:ln>
                  <a:solidFill>
                    <a:schemeClr val="tx1"/>
                  </a:solidFill>
                  <a:effectLst/>
                  <a:latin typeface="Calibri" pitchFamily="34" charset="0"/>
                  <a:cs typeface="Arial" pitchFamily="34" charset="0"/>
                </a:rPr>
                <a:t> </a:t>
              </a:r>
              <a:r>
                <a:rPr kumimoji="0" lang="en-US" sz="1000" b="1" i="0" u="none" strike="noStrike" cap="none" normalizeH="0" baseline="0" dirty="0" err="1" smtClean="0">
                  <a:ln>
                    <a:noFill/>
                  </a:ln>
                  <a:solidFill>
                    <a:schemeClr val="tx1"/>
                  </a:solidFill>
                  <a:effectLst/>
                  <a:latin typeface="Calibri" pitchFamily="34" charset="0"/>
                  <a:cs typeface="Arial" pitchFamily="34" charset="0"/>
                </a:rPr>
                <a:t>Syariah</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7"/>
            <p:cNvSpPr>
              <a:spLocks noChangeArrowheads="1"/>
            </p:cNvSpPr>
            <p:nvPr/>
          </p:nvSpPr>
          <p:spPr bwMode="auto">
            <a:xfrm>
              <a:off x="1273" y="8942"/>
              <a:ext cx="2177" cy="1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err="1" smtClean="0">
                  <a:ln>
                    <a:noFill/>
                  </a:ln>
                  <a:solidFill>
                    <a:schemeClr val="tx1"/>
                  </a:solidFill>
                  <a:effectLst/>
                  <a:latin typeface="Calibri" pitchFamily="34" charset="0"/>
                  <a:cs typeface="Arial" pitchFamily="34" charset="0"/>
                </a:rPr>
                <a:t>Subagian</a:t>
              </a:r>
              <a:r>
                <a:rPr kumimoji="0" lang="en-US" sz="1000" b="1" i="0" u="none" strike="noStrike" cap="none" normalizeH="0" baseline="0" dirty="0" smtClean="0">
                  <a:ln>
                    <a:noFill/>
                  </a:ln>
                  <a:solidFill>
                    <a:schemeClr val="tx1"/>
                  </a:solidFill>
                  <a:effectLst/>
                  <a:latin typeface="Calibri" pitchFamily="34" charset="0"/>
                  <a:cs typeface="Arial" pitchFamily="34" charset="0"/>
                </a:rPr>
                <a:t> </a:t>
              </a:r>
              <a:r>
                <a:rPr kumimoji="0" lang="en-US" sz="1000" b="1" i="0" u="none" strike="noStrike" cap="none" normalizeH="0" baseline="0" dirty="0" err="1" smtClean="0">
                  <a:ln>
                    <a:noFill/>
                  </a:ln>
                  <a:solidFill>
                    <a:schemeClr val="tx1"/>
                  </a:solidFill>
                  <a:effectLst/>
                  <a:latin typeface="Calibri" pitchFamily="34" charset="0"/>
                  <a:cs typeface="Arial" pitchFamily="34" charset="0"/>
                </a:rPr>
                <a:t>Pengembangan</a:t>
              </a:r>
              <a:r>
                <a:rPr kumimoji="0" lang="en-US" sz="1000" b="1" i="0" u="none" strike="noStrike" cap="none" normalizeH="0" baseline="0" dirty="0" smtClean="0">
                  <a:ln>
                    <a:noFill/>
                  </a:ln>
                  <a:solidFill>
                    <a:schemeClr val="tx1"/>
                  </a:solidFill>
                  <a:effectLst/>
                  <a:latin typeface="Calibri" pitchFamily="34" charset="0"/>
                  <a:cs typeface="Arial" pitchFamily="34" charset="0"/>
                </a:rPr>
                <a:t> Dana </a:t>
              </a:r>
              <a:r>
                <a:rPr kumimoji="0" lang="en-US" sz="1000" b="1" i="0" u="none" strike="noStrike" cap="none" normalizeH="0" baseline="0" dirty="0" err="1" smtClean="0">
                  <a:ln>
                    <a:noFill/>
                  </a:ln>
                  <a:solidFill>
                    <a:schemeClr val="tx1"/>
                  </a:solidFill>
                  <a:effectLst/>
                  <a:latin typeface="Calibri" pitchFamily="34" charset="0"/>
                  <a:cs typeface="Arial" pitchFamily="34" charset="0"/>
                </a:rPr>
                <a:t>Pensiun</a:t>
              </a:r>
              <a:r>
                <a:rPr kumimoji="0" lang="en-US" sz="1000" b="1" i="0" u="none" strike="noStrike" cap="none" normalizeH="0" baseline="0" dirty="0" smtClean="0">
                  <a:ln>
                    <a:noFill/>
                  </a:ln>
                  <a:solidFill>
                    <a:schemeClr val="tx1"/>
                  </a:solidFill>
                  <a:effectLst/>
                  <a:latin typeface="Calibri" pitchFamily="34" charset="0"/>
                  <a:cs typeface="Arial" pitchFamily="34" charset="0"/>
                </a:rPr>
                <a:t> </a:t>
              </a:r>
              <a:r>
                <a:rPr kumimoji="0" lang="en-US" sz="1000" b="1" i="0" u="none" strike="noStrike" cap="none" normalizeH="0" baseline="0" dirty="0" err="1" smtClean="0">
                  <a:ln>
                    <a:noFill/>
                  </a:ln>
                  <a:solidFill>
                    <a:schemeClr val="tx1"/>
                  </a:solidFill>
                  <a:effectLst/>
                  <a:latin typeface="Calibri" pitchFamily="34" charset="0"/>
                  <a:cs typeface="Arial" pitchFamily="34" charset="0"/>
                </a:rPr>
                <a:t>Lembaga</a:t>
              </a:r>
              <a:r>
                <a:rPr kumimoji="0" lang="en-US" sz="1000" b="1" i="0" u="none" strike="noStrike" cap="none" normalizeH="0" baseline="0" dirty="0" smtClean="0">
                  <a:ln>
                    <a:noFill/>
                  </a:ln>
                  <a:solidFill>
                    <a:schemeClr val="tx1"/>
                  </a:solidFill>
                  <a:effectLst/>
                  <a:latin typeface="Calibri" pitchFamily="34" charset="0"/>
                  <a:cs typeface="Arial" pitchFamily="34" charset="0"/>
                </a:rPr>
                <a:t> </a:t>
              </a:r>
              <a:r>
                <a:rPr kumimoji="0" lang="en-US" sz="1000" b="1" i="0" u="none" strike="noStrike" cap="none" normalizeH="0" baseline="0" dirty="0" err="1" smtClean="0">
                  <a:ln>
                    <a:noFill/>
                  </a:ln>
                  <a:solidFill>
                    <a:schemeClr val="tx1"/>
                  </a:solidFill>
                  <a:effectLst/>
                  <a:latin typeface="Calibri" pitchFamily="34" charset="0"/>
                  <a:cs typeface="Arial" pitchFamily="34" charset="0"/>
                </a:rPr>
                <a:t>Keuangan</a:t>
              </a:r>
              <a:r>
                <a:rPr kumimoji="0" lang="en-US" sz="1000" b="1" i="0" u="none" strike="noStrike" cap="none" normalizeH="0" baseline="0" dirty="0" smtClean="0">
                  <a:ln>
                    <a:noFill/>
                  </a:ln>
                  <a:solidFill>
                    <a:schemeClr val="tx1"/>
                  </a:solidFill>
                  <a:effectLst/>
                  <a:latin typeface="Calibri" pitchFamily="34" charset="0"/>
                  <a:cs typeface="Arial" pitchFamily="34" charset="0"/>
                </a:rPr>
                <a:t> </a:t>
              </a:r>
              <a:r>
                <a:rPr kumimoji="0" lang="en-US" sz="1000" b="1" i="0" u="none" strike="noStrike" cap="none" normalizeH="0" baseline="0" dirty="0" err="1" smtClean="0">
                  <a:ln>
                    <a:noFill/>
                  </a:ln>
                  <a:solidFill>
                    <a:schemeClr val="tx1"/>
                  </a:solidFill>
                  <a:effectLst/>
                  <a:latin typeface="Calibri" pitchFamily="34" charset="0"/>
                  <a:cs typeface="Arial" pitchFamily="34" charset="0"/>
                </a:rPr>
                <a:t>Syariah</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3974" y="8942"/>
              <a:ext cx="2177" cy="1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Calibri" pitchFamily="34" charset="0"/>
                  <a:cs typeface="Arial" pitchFamily="34" charset="0"/>
                </a:rPr>
                <a:t>Subbagian Analisis dan Pengawasan Dana Pensiun Lembaga Keuangan Syariah</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9"/>
            <p:cNvSpPr>
              <a:spLocks noChangeArrowheads="1"/>
            </p:cNvSpPr>
            <p:nvPr/>
          </p:nvSpPr>
          <p:spPr bwMode="auto">
            <a:xfrm>
              <a:off x="6729" y="5291"/>
              <a:ext cx="2177" cy="1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Calibri" pitchFamily="34" charset="0"/>
                  <a:cs typeface="Arial" pitchFamily="34" charset="0"/>
                </a:rPr>
                <a:t>Subbagian Pengembangan Pembiayaan Syariah</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0"/>
            <p:cNvSpPr>
              <a:spLocks noChangeArrowheads="1"/>
            </p:cNvSpPr>
            <p:nvPr/>
          </p:nvSpPr>
          <p:spPr bwMode="auto">
            <a:xfrm>
              <a:off x="6729" y="6497"/>
              <a:ext cx="2177" cy="1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Calibri" pitchFamily="34" charset="0"/>
                  <a:cs typeface="Arial" pitchFamily="34" charset="0"/>
                </a:rPr>
                <a:t>Subbagian Pengembangan Penjaminan Syariah</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1"/>
            <p:cNvSpPr>
              <a:spLocks noChangeArrowheads="1"/>
            </p:cNvSpPr>
            <p:nvPr/>
          </p:nvSpPr>
          <p:spPr bwMode="auto">
            <a:xfrm>
              <a:off x="6729" y="7719"/>
              <a:ext cx="2177" cy="1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err="1" smtClean="0">
                  <a:ln>
                    <a:noFill/>
                  </a:ln>
                  <a:solidFill>
                    <a:schemeClr val="tx1"/>
                  </a:solidFill>
                  <a:effectLst/>
                  <a:latin typeface="Calibri" pitchFamily="34" charset="0"/>
                  <a:cs typeface="Arial" pitchFamily="34" charset="0"/>
                </a:rPr>
                <a:t>Subbagian</a:t>
              </a:r>
              <a:r>
                <a:rPr kumimoji="0" lang="en-US" sz="800" b="1" i="0" u="none" strike="noStrike" cap="none" normalizeH="0" baseline="0" dirty="0" smtClean="0">
                  <a:ln>
                    <a:noFill/>
                  </a:ln>
                  <a:solidFill>
                    <a:schemeClr val="tx1"/>
                  </a:solidFill>
                  <a:effectLst/>
                  <a:latin typeface="Calibri" pitchFamily="34" charset="0"/>
                  <a:cs typeface="Arial" pitchFamily="34" charset="0"/>
                </a:rPr>
                <a:t> </a:t>
              </a:r>
              <a:r>
                <a:rPr kumimoji="0" lang="en-US" sz="800" b="1" i="0" u="none" strike="noStrike" cap="none" normalizeH="0" baseline="0" dirty="0" err="1" smtClean="0">
                  <a:ln>
                    <a:noFill/>
                  </a:ln>
                  <a:solidFill>
                    <a:schemeClr val="tx1"/>
                  </a:solidFill>
                  <a:effectLst/>
                  <a:latin typeface="Calibri" pitchFamily="34" charset="0"/>
                  <a:cs typeface="Arial" pitchFamily="34" charset="0"/>
                </a:rPr>
                <a:t>Pengembangan</a:t>
              </a:r>
              <a:r>
                <a:rPr kumimoji="0" lang="en-US" sz="800" b="1" i="0" u="none" strike="noStrike" cap="none" normalizeH="0" baseline="0" dirty="0" smtClean="0">
                  <a:ln>
                    <a:noFill/>
                  </a:ln>
                  <a:solidFill>
                    <a:schemeClr val="tx1"/>
                  </a:solidFill>
                  <a:effectLst/>
                  <a:latin typeface="Calibri" pitchFamily="34" charset="0"/>
                  <a:cs typeface="Arial" pitchFamily="34" charset="0"/>
                </a:rPr>
                <a:t> </a:t>
              </a:r>
              <a:r>
                <a:rPr kumimoji="0" lang="en-US" sz="800" b="1" i="0" u="none" strike="noStrike" cap="none" normalizeH="0" baseline="0" dirty="0" err="1" smtClean="0">
                  <a:ln>
                    <a:noFill/>
                  </a:ln>
                  <a:solidFill>
                    <a:schemeClr val="tx1"/>
                  </a:solidFill>
                  <a:effectLst/>
                  <a:latin typeface="Calibri" pitchFamily="34" charset="0"/>
                  <a:cs typeface="Arial" pitchFamily="34" charset="0"/>
                </a:rPr>
                <a:t>Pembiayaan</a:t>
              </a:r>
              <a:r>
                <a:rPr kumimoji="0" lang="en-US" sz="800" b="1" i="0" u="none" strike="noStrike" cap="none" normalizeH="0" baseline="0" dirty="0" smtClean="0">
                  <a:ln>
                    <a:noFill/>
                  </a:ln>
                  <a:solidFill>
                    <a:schemeClr val="tx1"/>
                  </a:solidFill>
                  <a:effectLst/>
                  <a:latin typeface="Calibri" pitchFamily="34" charset="0"/>
                  <a:cs typeface="Arial" pitchFamily="34" charset="0"/>
                </a:rPr>
                <a:t> </a:t>
              </a:r>
              <a:r>
                <a:rPr kumimoji="0" lang="en-US" sz="800" b="1" i="0" u="none" strike="noStrike" cap="none" normalizeH="0" baseline="0" dirty="0" err="1" smtClean="0">
                  <a:ln>
                    <a:noFill/>
                  </a:ln>
                  <a:solidFill>
                    <a:schemeClr val="tx1"/>
                  </a:solidFill>
                  <a:effectLst/>
                  <a:latin typeface="Calibri" pitchFamily="34" charset="0"/>
                  <a:cs typeface="Arial" pitchFamily="34" charset="0"/>
                </a:rPr>
                <a:t>Khusus</a:t>
              </a:r>
              <a:r>
                <a:rPr kumimoji="0" lang="en-US" sz="800" b="1" i="0" u="none" strike="noStrike" cap="none" normalizeH="0" baseline="0" dirty="0" smtClean="0">
                  <a:ln>
                    <a:noFill/>
                  </a:ln>
                  <a:solidFill>
                    <a:schemeClr val="tx1"/>
                  </a:solidFill>
                  <a:effectLst/>
                  <a:latin typeface="Calibri" pitchFamily="34" charset="0"/>
                  <a:cs typeface="Arial" pitchFamily="34" charset="0"/>
                </a:rPr>
                <a:t> </a:t>
              </a:r>
              <a:r>
                <a:rPr kumimoji="0" lang="en-US" sz="800" b="1" i="0" u="none" strike="noStrike" cap="none" normalizeH="0" baseline="0" dirty="0" err="1" smtClean="0">
                  <a:ln>
                    <a:noFill/>
                  </a:ln>
                  <a:solidFill>
                    <a:schemeClr val="tx1"/>
                  </a:solidFill>
                  <a:effectLst/>
                  <a:latin typeface="Calibri" pitchFamily="34" charset="0"/>
                  <a:cs typeface="Arial" pitchFamily="34" charset="0"/>
                </a:rPr>
                <a:t>Syariah</a:t>
              </a:r>
              <a:r>
                <a:rPr kumimoji="0" lang="en-US" sz="800" b="1" i="0" u="none" strike="noStrike" cap="none" normalizeH="0" baseline="0" dirty="0" smtClean="0">
                  <a:ln>
                    <a:noFill/>
                  </a:ln>
                  <a:solidFill>
                    <a:schemeClr val="tx1"/>
                  </a:solidFill>
                  <a:effectLst/>
                  <a:latin typeface="Calibri" pitchFamily="34" charset="0"/>
                  <a:cs typeface="Arial" pitchFamily="34" charset="0"/>
                </a:rPr>
                <a:t> </a:t>
              </a:r>
              <a:r>
                <a:rPr kumimoji="0" lang="en-US" sz="800" b="1" i="0" u="none" strike="noStrike" cap="none" normalizeH="0" baseline="0" dirty="0" err="1" smtClean="0">
                  <a:ln>
                    <a:noFill/>
                  </a:ln>
                  <a:solidFill>
                    <a:schemeClr val="tx1"/>
                  </a:solidFill>
                  <a:effectLst/>
                  <a:latin typeface="Calibri" pitchFamily="34" charset="0"/>
                  <a:cs typeface="Arial" pitchFamily="34" charset="0"/>
                </a:rPr>
                <a:t>dan</a:t>
              </a:r>
              <a:r>
                <a:rPr kumimoji="0" lang="en-US" sz="800" b="1" i="0" u="none" strike="noStrike" cap="none" normalizeH="0" baseline="0" dirty="0" smtClean="0">
                  <a:ln>
                    <a:noFill/>
                  </a:ln>
                  <a:solidFill>
                    <a:schemeClr val="tx1"/>
                  </a:solidFill>
                  <a:effectLst/>
                  <a:latin typeface="Calibri" pitchFamily="34" charset="0"/>
                  <a:cs typeface="Arial" pitchFamily="34" charset="0"/>
                </a:rPr>
                <a:t> </a:t>
              </a:r>
              <a:r>
                <a:rPr kumimoji="0" lang="en-US" sz="800" b="1" i="0" u="none" strike="noStrike" cap="none" normalizeH="0" baseline="0" dirty="0" err="1" smtClean="0">
                  <a:ln>
                    <a:noFill/>
                  </a:ln>
                  <a:solidFill>
                    <a:schemeClr val="tx1"/>
                  </a:solidFill>
                  <a:effectLst/>
                  <a:latin typeface="Calibri" pitchFamily="34" charset="0"/>
                  <a:cs typeface="Arial" pitchFamily="34" charset="0"/>
                </a:rPr>
                <a:t>Lembaga</a:t>
              </a:r>
              <a:r>
                <a:rPr kumimoji="0" lang="en-US" sz="800" b="1" i="0" u="none" strike="noStrike" cap="none" normalizeH="0" baseline="0" dirty="0" smtClean="0">
                  <a:ln>
                    <a:noFill/>
                  </a:ln>
                  <a:solidFill>
                    <a:schemeClr val="tx1"/>
                  </a:solidFill>
                  <a:effectLst/>
                  <a:latin typeface="Calibri" pitchFamily="34" charset="0"/>
                  <a:cs typeface="Arial" pitchFamily="34" charset="0"/>
                </a:rPr>
                <a:t> </a:t>
              </a:r>
              <a:r>
                <a:rPr kumimoji="0" lang="en-US" sz="800" b="1" i="0" u="none" strike="noStrike" cap="none" normalizeH="0" baseline="0" dirty="0" err="1" smtClean="0">
                  <a:ln>
                    <a:noFill/>
                  </a:ln>
                  <a:solidFill>
                    <a:schemeClr val="tx1"/>
                  </a:solidFill>
                  <a:effectLst/>
                  <a:latin typeface="Calibri" pitchFamily="34" charset="0"/>
                  <a:cs typeface="Arial" pitchFamily="34" charset="0"/>
                </a:rPr>
                <a:t>Keuangan</a:t>
              </a:r>
              <a:r>
                <a:rPr kumimoji="0" lang="en-US" sz="800" b="1" i="0" u="none" strike="noStrike" cap="none" normalizeH="0" baseline="0" dirty="0" smtClean="0">
                  <a:ln>
                    <a:noFill/>
                  </a:ln>
                  <a:solidFill>
                    <a:schemeClr val="tx1"/>
                  </a:solidFill>
                  <a:effectLst/>
                  <a:latin typeface="Calibri" pitchFamily="34" charset="0"/>
                  <a:cs typeface="Arial" pitchFamily="34" charset="0"/>
                </a:rPr>
                <a:t> </a:t>
              </a:r>
              <a:r>
                <a:rPr kumimoji="0" lang="en-US" sz="800" b="1" i="0" u="none" strike="noStrike" cap="none" normalizeH="0" baseline="0" dirty="0" err="1" smtClean="0">
                  <a:ln>
                    <a:noFill/>
                  </a:ln>
                  <a:solidFill>
                    <a:schemeClr val="tx1"/>
                  </a:solidFill>
                  <a:effectLst/>
                  <a:latin typeface="Calibri" pitchFamily="34" charset="0"/>
                  <a:cs typeface="Arial" pitchFamily="34" charset="0"/>
                </a:rPr>
                <a:t>Syariah</a:t>
              </a:r>
              <a:r>
                <a:rPr kumimoji="0" lang="en-US" sz="800" b="1" i="0" u="none" strike="noStrike" cap="none" normalizeH="0" baseline="0" dirty="0" smtClean="0">
                  <a:ln>
                    <a:noFill/>
                  </a:ln>
                  <a:solidFill>
                    <a:schemeClr val="tx1"/>
                  </a:solidFill>
                  <a:effectLst/>
                  <a:latin typeface="Calibri" pitchFamily="34" charset="0"/>
                  <a:cs typeface="Arial" pitchFamily="34" charset="0"/>
                </a:rPr>
                <a:t> </a:t>
              </a:r>
              <a:r>
                <a:rPr kumimoji="0" lang="en-US" sz="800" b="1" i="0" u="none" strike="noStrike" cap="none" normalizeH="0" baseline="0" dirty="0" err="1" smtClean="0">
                  <a:ln>
                    <a:noFill/>
                  </a:ln>
                  <a:solidFill>
                    <a:schemeClr val="tx1"/>
                  </a:solidFill>
                  <a:effectLst/>
                  <a:latin typeface="Calibri" pitchFamily="34" charset="0"/>
                  <a:cs typeface="Arial" pitchFamily="34" charset="0"/>
                </a:rPr>
                <a:t>Khusus</a:t>
              </a:r>
              <a:endParaRPr kumimoji="0" lang="en-US" sz="8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2"/>
            <p:cNvSpPr>
              <a:spLocks noChangeArrowheads="1"/>
            </p:cNvSpPr>
            <p:nvPr/>
          </p:nvSpPr>
          <p:spPr bwMode="auto">
            <a:xfrm>
              <a:off x="6729" y="8942"/>
              <a:ext cx="2177" cy="1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Calibri" pitchFamily="34" charset="0"/>
                  <a:cs typeface="Arial" pitchFamily="34" charset="0"/>
                </a:rPr>
                <a:t>Subbagian Pengembangan Lembaga Keuangan Mikro Syariah</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3"/>
            <p:cNvSpPr>
              <a:spLocks noChangeArrowheads="1"/>
            </p:cNvSpPr>
            <p:nvPr/>
          </p:nvSpPr>
          <p:spPr bwMode="auto">
            <a:xfrm>
              <a:off x="9549" y="5291"/>
              <a:ext cx="2177" cy="1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err="1" smtClean="0">
                  <a:ln>
                    <a:noFill/>
                  </a:ln>
                  <a:solidFill>
                    <a:schemeClr val="tx1"/>
                  </a:solidFill>
                  <a:effectLst/>
                  <a:latin typeface="Calibri" pitchFamily="34" charset="0"/>
                  <a:cs typeface="Arial" pitchFamily="34" charset="0"/>
                </a:rPr>
                <a:t>Subbagian</a:t>
              </a:r>
              <a:r>
                <a:rPr kumimoji="0" lang="en-US" sz="1000" b="1" i="0" u="none" strike="noStrike" cap="none" normalizeH="0" baseline="0" dirty="0" smtClean="0">
                  <a:ln>
                    <a:noFill/>
                  </a:ln>
                  <a:solidFill>
                    <a:schemeClr val="tx1"/>
                  </a:solidFill>
                  <a:effectLst/>
                  <a:latin typeface="Calibri" pitchFamily="34" charset="0"/>
                  <a:cs typeface="Arial" pitchFamily="34" charset="0"/>
                </a:rPr>
                <a:t> </a:t>
              </a:r>
              <a:r>
                <a:rPr kumimoji="0" lang="en-US" sz="1000" b="1" i="0" u="none" strike="noStrike" cap="none" normalizeH="0" baseline="0" dirty="0" err="1" smtClean="0">
                  <a:ln>
                    <a:noFill/>
                  </a:ln>
                  <a:solidFill>
                    <a:schemeClr val="tx1"/>
                  </a:solidFill>
                  <a:effectLst/>
                  <a:latin typeface="Calibri" pitchFamily="34" charset="0"/>
                  <a:cs typeface="Arial" pitchFamily="34" charset="0"/>
                </a:rPr>
                <a:t>Analisis</a:t>
              </a:r>
              <a:r>
                <a:rPr kumimoji="0" lang="en-US" sz="1000" b="1" i="0" u="none" strike="noStrike" cap="none" normalizeH="0" baseline="0" dirty="0" smtClean="0">
                  <a:ln>
                    <a:noFill/>
                  </a:ln>
                  <a:solidFill>
                    <a:schemeClr val="tx1"/>
                  </a:solidFill>
                  <a:effectLst/>
                  <a:latin typeface="Calibri" pitchFamily="34" charset="0"/>
                  <a:cs typeface="Arial" pitchFamily="34" charset="0"/>
                </a:rPr>
                <a:t> </a:t>
              </a:r>
              <a:r>
                <a:rPr kumimoji="0" lang="en-US" sz="1000" b="1" i="0" u="none" strike="noStrike" cap="none" normalizeH="0" baseline="0" dirty="0" err="1" smtClean="0">
                  <a:ln>
                    <a:noFill/>
                  </a:ln>
                  <a:solidFill>
                    <a:schemeClr val="tx1"/>
                  </a:solidFill>
                  <a:effectLst/>
                  <a:latin typeface="Calibri" pitchFamily="34" charset="0"/>
                  <a:cs typeface="Arial" pitchFamily="34" charset="0"/>
                </a:rPr>
                <a:t>dan</a:t>
              </a:r>
              <a:r>
                <a:rPr kumimoji="0" lang="en-US" sz="1000" b="1" i="0" u="none" strike="noStrike" cap="none" normalizeH="0" baseline="0" dirty="0" smtClean="0">
                  <a:ln>
                    <a:noFill/>
                  </a:ln>
                  <a:solidFill>
                    <a:schemeClr val="tx1"/>
                  </a:solidFill>
                  <a:effectLst/>
                  <a:latin typeface="Calibri" pitchFamily="34" charset="0"/>
                  <a:cs typeface="Arial" pitchFamily="34" charset="0"/>
                </a:rPr>
                <a:t> </a:t>
              </a:r>
              <a:r>
                <a:rPr kumimoji="0" lang="en-US" sz="1000" b="1" i="0" u="none" strike="noStrike" cap="none" normalizeH="0" baseline="0" dirty="0" err="1" smtClean="0">
                  <a:ln>
                    <a:noFill/>
                  </a:ln>
                  <a:solidFill>
                    <a:schemeClr val="tx1"/>
                  </a:solidFill>
                  <a:effectLst/>
                  <a:latin typeface="Calibri" pitchFamily="34" charset="0"/>
                  <a:cs typeface="Arial" pitchFamily="34" charset="0"/>
                </a:rPr>
                <a:t>Pengawasan</a:t>
              </a:r>
              <a:r>
                <a:rPr kumimoji="0" lang="en-US" sz="1000" b="1" i="0" u="none" strike="noStrike" cap="none" normalizeH="0" baseline="0" dirty="0" smtClean="0">
                  <a:ln>
                    <a:noFill/>
                  </a:ln>
                  <a:solidFill>
                    <a:schemeClr val="tx1"/>
                  </a:solidFill>
                  <a:effectLst/>
                  <a:latin typeface="Calibri" pitchFamily="34" charset="0"/>
                  <a:cs typeface="Arial" pitchFamily="34" charset="0"/>
                </a:rPr>
                <a:t> </a:t>
              </a:r>
              <a:r>
                <a:rPr kumimoji="0" lang="en-US" sz="1000" b="1" i="0" u="none" strike="noStrike" cap="none" normalizeH="0" baseline="0" dirty="0" err="1" smtClean="0">
                  <a:ln>
                    <a:noFill/>
                  </a:ln>
                  <a:solidFill>
                    <a:schemeClr val="tx1"/>
                  </a:solidFill>
                  <a:effectLst/>
                  <a:latin typeface="Calibri" pitchFamily="34" charset="0"/>
                  <a:cs typeface="Arial" pitchFamily="34" charset="0"/>
                </a:rPr>
                <a:t>Pembiayaan</a:t>
              </a:r>
              <a:r>
                <a:rPr kumimoji="0" lang="en-US" sz="1000" b="1" i="0" u="none" strike="noStrike" cap="none" normalizeH="0" baseline="0" dirty="0" smtClean="0">
                  <a:ln>
                    <a:noFill/>
                  </a:ln>
                  <a:solidFill>
                    <a:schemeClr val="tx1"/>
                  </a:solidFill>
                  <a:effectLst/>
                  <a:latin typeface="Calibri" pitchFamily="34" charset="0"/>
                  <a:cs typeface="Arial" pitchFamily="34" charset="0"/>
                </a:rPr>
                <a:t> </a:t>
              </a:r>
              <a:r>
                <a:rPr kumimoji="0" lang="en-US" sz="1000" b="1" i="0" u="none" strike="noStrike" cap="none" normalizeH="0" baseline="0" dirty="0" err="1" smtClean="0">
                  <a:ln>
                    <a:noFill/>
                  </a:ln>
                  <a:solidFill>
                    <a:schemeClr val="tx1"/>
                  </a:solidFill>
                  <a:effectLst/>
                  <a:latin typeface="Calibri" pitchFamily="34" charset="0"/>
                  <a:cs typeface="Arial" pitchFamily="34" charset="0"/>
                </a:rPr>
                <a:t>Syariah</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4"/>
            <p:cNvSpPr>
              <a:spLocks noChangeArrowheads="1"/>
            </p:cNvSpPr>
            <p:nvPr/>
          </p:nvSpPr>
          <p:spPr bwMode="auto">
            <a:xfrm>
              <a:off x="9549" y="6497"/>
              <a:ext cx="2177" cy="1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Calibri" pitchFamily="34" charset="0"/>
                  <a:cs typeface="Arial" pitchFamily="34" charset="0"/>
                </a:rPr>
                <a:t>Subbagian Analisis dan Pengawasan Penjaminan Syariah</a:t>
              </a:r>
              <a:endParaRPr kumimoji="0" lang="en-US" sz="10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5"/>
            <p:cNvSpPr>
              <a:spLocks noChangeArrowheads="1"/>
            </p:cNvSpPr>
            <p:nvPr/>
          </p:nvSpPr>
          <p:spPr bwMode="auto">
            <a:xfrm>
              <a:off x="9549" y="7719"/>
              <a:ext cx="2177" cy="1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dirty="0" err="1" smtClean="0">
                  <a:ln>
                    <a:noFill/>
                  </a:ln>
                  <a:solidFill>
                    <a:schemeClr val="tx1"/>
                  </a:solidFill>
                  <a:effectLst/>
                  <a:latin typeface="Calibri" pitchFamily="34" charset="0"/>
                  <a:cs typeface="Arial" pitchFamily="34" charset="0"/>
                </a:rPr>
                <a:t>Subbagian</a:t>
              </a:r>
              <a:r>
                <a:rPr kumimoji="0" lang="en-US" sz="900" b="1" i="0" u="none" strike="noStrike" cap="none" normalizeH="0" baseline="0" dirty="0" smtClean="0">
                  <a:ln>
                    <a:noFill/>
                  </a:ln>
                  <a:solidFill>
                    <a:schemeClr val="tx1"/>
                  </a:solidFill>
                  <a:effectLst/>
                  <a:latin typeface="Calibri" pitchFamily="34" charset="0"/>
                  <a:cs typeface="Arial" pitchFamily="34" charset="0"/>
                </a:rPr>
                <a:t> </a:t>
              </a:r>
              <a:r>
                <a:rPr kumimoji="0" lang="en-US" sz="900" b="1" i="0" u="none" strike="noStrike" cap="none" normalizeH="0" baseline="0" dirty="0" err="1" smtClean="0">
                  <a:ln>
                    <a:noFill/>
                  </a:ln>
                  <a:solidFill>
                    <a:schemeClr val="tx1"/>
                  </a:solidFill>
                  <a:effectLst/>
                  <a:latin typeface="Calibri" pitchFamily="34" charset="0"/>
                  <a:cs typeface="Arial" pitchFamily="34" charset="0"/>
                </a:rPr>
                <a:t>Analisis</a:t>
              </a:r>
              <a:r>
                <a:rPr kumimoji="0" lang="en-US" sz="900" b="1" i="0" u="none" strike="noStrike" cap="none" normalizeH="0" baseline="0" dirty="0" smtClean="0">
                  <a:ln>
                    <a:noFill/>
                  </a:ln>
                  <a:solidFill>
                    <a:schemeClr val="tx1"/>
                  </a:solidFill>
                  <a:effectLst/>
                  <a:latin typeface="Calibri" pitchFamily="34" charset="0"/>
                  <a:cs typeface="Arial" pitchFamily="34" charset="0"/>
                </a:rPr>
                <a:t> </a:t>
              </a:r>
              <a:r>
                <a:rPr kumimoji="0" lang="en-US" sz="900" b="1" i="0" u="none" strike="noStrike" cap="none" normalizeH="0" baseline="0" dirty="0" err="1" smtClean="0">
                  <a:ln>
                    <a:noFill/>
                  </a:ln>
                  <a:solidFill>
                    <a:schemeClr val="tx1"/>
                  </a:solidFill>
                  <a:effectLst/>
                  <a:latin typeface="Calibri" pitchFamily="34" charset="0"/>
                  <a:cs typeface="Arial" pitchFamily="34" charset="0"/>
                </a:rPr>
                <a:t>dan</a:t>
              </a:r>
              <a:r>
                <a:rPr kumimoji="0" lang="en-US" sz="900" b="1" i="0" u="none" strike="noStrike" cap="none" normalizeH="0" baseline="0" dirty="0" smtClean="0">
                  <a:ln>
                    <a:noFill/>
                  </a:ln>
                  <a:solidFill>
                    <a:schemeClr val="tx1"/>
                  </a:solidFill>
                  <a:effectLst/>
                  <a:latin typeface="Calibri" pitchFamily="34" charset="0"/>
                  <a:cs typeface="Arial" pitchFamily="34" charset="0"/>
                </a:rPr>
                <a:t> </a:t>
              </a:r>
              <a:r>
                <a:rPr kumimoji="0" lang="en-US" sz="900" b="1" i="0" u="none" strike="noStrike" cap="none" normalizeH="0" baseline="0" dirty="0" err="1" smtClean="0">
                  <a:ln>
                    <a:noFill/>
                  </a:ln>
                  <a:solidFill>
                    <a:schemeClr val="tx1"/>
                  </a:solidFill>
                  <a:effectLst/>
                  <a:latin typeface="Calibri" pitchFamily="34" charset="0"/>
                  <a:cs typeface="Arial" pitchFamily="34" charset="0"/>
                </a:rPr>
                <a:t>Pengawasan</a:t>
              </a:r>
              <a:r>
                <a:rPr kumimoji="0" lang="en-US" sz="900" b="1" i="0" u="none" strike="noStrike" cap="none" normalizeH="0" baseline="0" dirty="0" smtClean="0">
                  <a:ln>
                    <a:noFill/>
                  </a:ln>
                  <a:solidFill>
                    <a:schemeClr val="tx1"/>
                  </a:solidFill>
                  <a:effectLst/>
                  <a:latin typeface="Calibri" pitchFamily="34" charset="0"/>
                  <a:cs typeface="Arial" pitchFamily="34" charset="0"/>
                </a:rPr>
                <a:t> </a:t>
              </a:r>
              <a:r>
                <a:rPr kumimoji="0" lang="en-US" sz="900" b="1" i="0" u="none" strike="noStrike" cap="none" normalizeH="0" baseline="0" dirty="0" err="1" smtClean="0">
                  <a:ln>
                    <a:noFill/>
                  </a:ln>
                  <a:solidFill>
                    <a:schemeClr val="tx1"/>
                  </a:solidFill>
                  <a:effectLst/>
                  <a:latin typeface="Calibri" pitchFamily="34" charset="0"/>
                  <a:cs typeface="Arial" pitchFamily="34" charset="0"/>
                </a:rPr>
                <a:t>Pembiayaan</a:t>
              </a:r>
              <a:r>
                <a:rPr kumimoji="0" lang="en-US" sz="900" b="1" i="0" u="none" strike="noStrike" cap="none" normalizeH="0" baseline="0" dirty="0" smtClean="0">
                  <a:ln>
                    <a:noFill/>
                  </a:ln>
                  <a:solidFill>
                    <a:schemeClr val="tx1"/>
                  </a:solidFill>
                  <a:effectLst/>
                  <a:latin typeface="Calibri" pitchFamily="34" charset="0"/>
                  <a:cs typeface="Arial" pitchFamily="34" charset="0"/>
                </a:rPr>
                <a:t> </a:t>
              </a:r>
              <a:r>
                <a:rPr kumimoji="0" lang="en-US" sz="900" b="1" i="0" u="none" strike="noStrike" cap="none" normalizeH="0" baseline="0" dirty="0" err="1" smtClean="0">
                  <a:ln>
                    <a:noFill/>
                  </a:ln>
                  <a:solidFill>
                    <a:schemeClr val="tx1"/>
                  </a:solidFill>
                  <a:effectLst/>
                  <a:latin typeface="Calibri" pitchFamily="34" charset="0"/>
                  <a:cs typeface="Arial" pitchFamily="34" charset="0"/>
                </a:rPr>
                <a:t>Khusus</a:t>
              </a:r>
              <a:r>
                <a:rPr kumimoji="0" lang="en-US" sz="900" b="1" i="0" u="none" strike="noStrike" cap="none" normalizeH="0" baseline="0" dirty="0" smtClean="0">
                  <a:ln>
                    <a:noFill/>
                  </a:ln>
                  <a:solidFill>
                    <a:schemeClr val="tx1"/>
                  </a:solidFill>
                  <a:effectLst/>
                  <a:latin typeface="Calibri" pitchFamily="34" charset="0"/>
                  <a:cs typeface="Arial" pitchFamily="34" charset="0"/>
                </a:rPr>
                <a:t> </a:t>
              </a:r>
              <a:r>
                <a:rPr kumimoji="0" lang="en-US" sz="900" b="1" i="0" u="none" strike="noStrike" cap="none" normalizeH="0" baseline="0" dirty="0" err="1" smtClean="0">
                  <a:ln>
                    <a:noFill/>
                  </a:ln>
                  <a:solidFill>
                    <a:schemeClr val="tx1"/>
                  </a:solidFill>
                  <a:effectLst/>
                  <a:latin typeface="Calibri" pitchFamily="34" charset="0"/>
                  <a:cs typeface="Arial" pitchFamily="34" charset="0"/>
                </a:rPr>
                <a:t>Syasriah</a:t>
              </a:r>
              <a:r>
                <a:rPr kumimoji="0" lang="en-US" sz="900" b="1" i="0" u="none" strike="noStrike" cap="none" normalizeH="0" baseline="0" dirty="0" smtClean="0">
                  <a:ln>
                    <a:noFill/>
                  </a:ln>
                  <a:solidFill>
                    <a:schemeClr val="tx1"/>
                  </a:solidFill>
                  <a:effectLst/>
                  <a:latin typeface="Calibri" pitchFamily="34" charset="0"/>
                  <a:cs typeface="Arial" pitchFamily="34" charset="0"/>
                </a:rPr>
                <a:t> </a:t>
              </a:r>
              <a:r>
                <a:rPr kumimoji="0" lang="en-US" sz="900" b="1" i="0" u="none" strike="noStrike" cap="none" normalizeH="0" baseline="0" dirty="0" err="1" smtClean="0">
                  <a:ln>
                    <a:noFill/>
                  </a:ln>
                  <a:solidFill>
                    <a:schemeClr val="tx1"/>
                  </a:solidFill>
                  <a:effectLst/>
                  <a:latin typeface="Calibri" pitchFamily="34" charset="0"/>
                  <a:cs typeface="Arial" pitchFamily="34" charset="0"/>
                </a:rPr>
                <a:t>dan</a:t>
              </a:r>
              <a:r>
                <a:rPr kumimoji="0" lang="en-US" sz="900" b="1" i="0" u="none" strike="noStrike" cap="none" normalizeH="0" baseline="0" dirty="0" smtClean="0">
                  <a:ln>
                    <a:noFill/>
                  </a:ln>
                  <a:solidFill>
                    <a:schemeClr val="tx1"/>
                  </a:solidFill>
                  <a:effectLst/>
                  <a:latin typeface="Calibri" pitchFamily="34" charset="0"/>
                  <a:cs typeface="Arial" pitchFamily="34" charset="0"/>
                </a:rPr>
                <a:t> </a:t>
              </a:r>
              <a:r>
                <a:rPr kumimoji="0" lang="en-US" sz="900" b="1" i="0" u="none" strike="noStrike" cap="none" normalizeH="0" baseline="0" dirty="0" err="1" smtClean="0">
                  <a:ln>
                    <a:noFill/>
                  </a:ln>
                  <a:solidFill>
                    <a:schemeClr val="tx1"/>
                  </a:solidFill>
                  <a:effectLst/>
                  <a:latin typeface="Calibri" pitchFamily="34" charset="0"/>
                  <a:cs typeface="Arial" pitchFamily="34" charset="0"/>
                </a:rPr>
                <a:t>Jasa</a:t>
              </a:r>
              <a:r>
                <a:rPr kumimoji="0" lang="en-US" sz="900" b="1" i="0" u="none" strike="noStrike" cap="none" normalizeH="0" baseline="0" dirty="0" smtClean="0">
                  <a:ln>
                    <a:noFill/>
                  </a:ln>
                  <a:solidFill>
                    <a:schemeClr val="tx1"/>
                  </a:solidFill>
                  <a:effectLst/>
                  <a:latin typeface="Calibri" pitchFamily="34" charset="0"/>
                  <a:cs typeface="Arial" pitchFamily="34" charset="0"/>
                </a:rPr>
                <a:t> </a:t>
              </a:r>
              <a:r>
                <a:rPr kumimoji="0" lang="en-US" sz="900" b="1" i="0" u="none" strike="noStrike" cap="none" normalizeH="0" baseline="0" dirty="0" err="1" smtClean="0">
                  <a:ln>
                    <a:noFill/>
                  </a:ln>
                  <a:solidFill>
                    <a:schemeClr val="tx1"/>
                  </a:solidFill>
                  <a:effectLst/>
                  <a:latin typeface="Calibri" pitchFamily="34" charset="0"/>
                  <a:cs typeface="Arial" pitchFamily="34" charset="0"/>
                </a:rPr>
                <a:t>Keuangan</a:t>
              </a:r>
              <a:r>
                <a:rPr kumimoji="0" lang="en-US" sz="900" b="1" i="0" u="none" strike="noStrike" cap="none" normalizeH="0" baseline="0" dirty="0" smtClean="0">
                  <a:ln>
                    <a:noFill/>
                  </a:ln>
                  <a:solidFill>
                    <a:schemeClr val="tx1"/>
                  </a:solidFill>
                  <a:effectLst/>
                  <a:latin typeface="Calibri" pitchFamily="34" charset="0"/>
                  <a:cs typeface="Arial" pitchFamily="34" charset="0"/>
                </a:rPr>
                <a:t> </a:t>
              </a:r>
              <a:r>
                <a:rPr kumimoji="0" lang="en-US" sz="900" b="1" i="0" u="none" strike="noStrike" cap="none" normalizeH="0" baseline="0" dirty="0" err="1" smtClean="0">
                  <a:ln>
                    <a:noFill/>
                  </a:ln>
                  <a:solidFill>
                    <a:schemeClr val="tx1"/>
                  </a:solidFill>
                  <a:effectLst/>
                  <a:latin typeface="Calibri" pitchFamily="34" charset="0"/>
                  <a:cs typeface="Arial" pitchFamily="34" charset="0"/>
                </a:rPr>
                <a:t>Syariah</a:t>
              </a:r>
              <a:r>
                <a:rPr kumimoji="0" lang="en-US" sz="900" b="1" i="0" u="none" strike="noStrike" cap="none" normalizeH="0" baseline="0" dirty="0" smtClean="0">
                  <a:ln>
                    <a:noFill/>
                  </a:ln>
                  <a:solidFill>
                    <a:schemeClr val="tx1"/>
                  </a:solidFill>
                  <a:effectLst/>
                  <a:latin typeface="Calibri" pitchFamily="34" charset="0"/>
                  <a:cs typeface="Arial" pitchFamily="34" charset="0"/>
                </a:rPr>
                <a:t> </a:t>
              </a:r>
              <a:r>
                <a:rPr kumimoji="0" lang="en-US" sz="900" b="1" i="0" u="none" strike="noStrike" cap="none" normalizeH="0" baseline="0" dirty="0" err="1" smtClean="0">
                  <a:ln>
                    <a:noFill/>
                  </a:ln>
                  <a:solidFill>
                    <a:schemeClr val="tx1"/>
                  </a:solidFill>
                  <a:effectLst/>
                  <a:latin typeface="Calibri" pitchFamily="34" charset="0"/>
                  <a:cs typeface="Arial" pitchFamily="34" charset="0"/>
                </a:rPr>
                <a:t>Lainnya</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6"/>
            <p:cNvSpPr>
              <a:spLocks noChangeArrowheads="1"/>
            </p:cNvSpPr>
            <p:nvPr/>
          </p:nvSpPr>
          <p:spPr bwMode="auto">
            <a:xfrm>
              <a:off x="9549" y="8942"/>
              <a:ext cx="2177" cy="10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err="1" smtClean="0">
                  <a:ln>
                    <a:noFill/>
                  </a:ln>
                  <a:solidFill>
                    <a:schemeClr val="tx1"/>
                  </a:solidFill>
                  <a:effectLst/>
                  <a:latin typeface="Calibri" pitchFamily="34" charset="0"/>
                  <a:cs typeface="Arial" pitchFamily="34" charset="0"/>
                </a:rPr>
                <a:t>Subbagian</a:t>
              </a:r>
              <a:r>
                <a:rPr kumimoji="0" lang="en-US" sz="1200" b="1" i="0" u="none" strike="noStrike" cap="none" normalizeH="0" baseline="0" dirty="0" smtClean="0">
                  <a:ln>
                    <a:noFill/>
                  </a:ln>
                  <a:solidFill>
                    <a:schemeClr val="tx1"/>
                  </a:solidFill>
                  <a:effectLst/>
                  <a:latin typeface="Calibri" pitchFamily="34" charset="0"/>
                  <a:cs typeface="Arial" pitchFamily="34" charset="0"/>
                </a:rPr>
                <a:t> </a:t>
              </a:r>
              <a:r>
                <a:rPr kumimoji="0" lang="en-US" sz="1200" b="1" i="0" u="none" strike="noStrike" cap="none" normalizeH="0" baseline="0" dirty="0" err="1" smtClean="0">
                  <a:ln>
                    <a:noFill/>
                  </a:ln>
                  <a:solidFill>
                    <a:schemeClr val="tx1"/>
                  </a:solidFill>
                  <a:effectLst/>
                  <a:latin typeface="Calibri" pitchFamily="34" charset="0"/>
                  <a:cs typeface="Arial" pitchFamily="34" charset="0"/>
                </a:rPr>
                <a:t>Administrasi</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8" name="AutoShape 26"/>
            <p:cNvCxnSpPr>
              <a:cxnSpLocks noChangeShapeType="1"/>
            </p:cNvCxnSpPr>
            <p:nvPr/>
          </p:nvCxnSpPr>
          <p:spPr bwMode="auto">
            <a:xfrm rot="10800000" flipV="1">
              <a:off x="3248" y="1842"/>
              <a:ext cx="1641" cy="640"/>
            </a:xfrm>
            <a:prstGeom prst="bentConnector3">
              <a:avLst>
                <a:gd name="adj1" fmla="val 98778"/>
              </a:avLst>
            </a:prstGeom>
            <a:noFill/>
            <a:ln w="9525">
              <a:solidFill>
                <a:srgbClr val="000000"/>
              </a:solidFill>
              <a:miter lim="800000"/>
              <a:headEnd/>
              <a:tailEnd/>
            </a:ln>
          </p:spPr>
        </p:cxnSp>
        <p:cxnSp>
          <p:nvCxnSpPr>
            <p:cNvPr id="29" name="AutoShape 27"/>
            <p:cNvCxnSpPr>
              <a:cxnSpLocks noChangeShapeType="1"/>
            </p:cNvCxnSpPr>
            <p:nvPr/>
          </p:nvCxnSpPr>
          <p:spPr bwMode="auto">
            <a:xfrm>
              <a:off x="7066" y="1842"/>
              <a:ext cx="1708" cy="640"/>
            </a:xfrm>
            <a:prstGeom prst="bentConnector3">
              <a:avLst>
                <a:gd name="adj1" fmla="val 100000"/>
              </a:avLst>
            </a:prstGeom>
            <a:noFill/>
            <a:ln w="9525">
              <a:solidFill>
                <a:srgbClr val="000000"/>
              </a:solidFill>
              <a:miter lim="800000"/>
              <a:headEnd/>
              <a:tailEnd/>
            </a:ln>
          </p:spPr>
        </p:cxnSp>
        <p:cxnSp>
          <p:nvCxnSpPr>
            <p:cNvPr id="30" name="AutoShape 28"/>
            <p:cNvCxnSpPr>
              <a:cxnSpLocks noChangeShapeType="1"/>
            </p:cNvCxnSpPr>
            <p:nvPr/>
          </p:nvCxnSpPr>
          <p:spPr bwMode="auto">
            <a:xfrm rot="10800000" flipV="1">
              <a:off x="1909" y="3570"/>
              <a:ext cx="1339" cy="450"/>
            </a:xfrm>
            <a:prstGeom prst="bentConnector3">
              <a:avLst>
                <a:gd name="adj1" fmla="val 104852"/>
              </a:avLst>
            </a:prstGeom>
            <a:noFill/>
            <a:ln w="9525">
              <a:solidFill>
                <a:srgbClr val="000000"/>
              </a:solidFill>
              <a:miter lim="800000"/>
              <a:headEnd/>
              <a:tailEnd/>
            </a:ln>
          </p:spPr>
        </p:cxnSp>
        <p:cxnSp>
          <p:nvCxnSpPr>
            <p:cNvPr id="31" name="AutoShape 29"/>
            <p:cNvCxnSpPr>
              <a:cxnSpLocks noChangeShapeType="1"/>
            </p:cNvCxnSpPr>
            <p:nvPr/>
          </p:nvCxnSpPr>
          <p:spPr bwMode="auto">
            <a:xfrm>
              <a:off x="3248" y="3570"/>
              <a:ext cx="1641" cy="450"/>
            </a:xfrm>
            <a:prstGeom prst="bentConnector3">
              <a:avLst>
                <a:gd name="adj1" fmla="val 99940"/>
              </a:avLst>
            </a:prstGeom>
            <a:noFill/>
            <a:ln w="9525">
              <a:solidFill>
                <a:srgbClr val="000000"/>
              </a:solidFill>
              <a:miter lim="800000"/>
              <a:headEnd/>
              <a:tailEnd/>
            </a:ln>
          </p:spPr>
        </p:cxnSp>
        <p:cxnSp>
          <p:nvCxnSpPr>
            <p:cNvPr id="32" name="AutoShape 30"/>
            <p:cNvCxnSpPr>
              <a:cxnSpLocks noChangeShapeType="1"/>
            </p:cNvCxnSpPr>
            <p:nvPr/>
          </p:nvCxnSpPr>
          <p:spPr bwMode="auto">
            <a:xfrm rot="10800000" flipV="1">
              <a:off x="7239" y="3570"/>
              <a:ext cx="1418" cy="401"/>
            </a:xfrm>
            <a:prstGeom prst="bentConnector3">
              <a:avLst>
                <a:gd name="adj1" fmla="val 99574"/>
              </a:avLst>
            </a:prstGeom>
            <a:noFill/>
            <a:ln w="9525">
              <a:solidFill>
                <a:srgbClr val="000000"/>
              </a:solidFill>
              <a:miter lim="800000"/>
              <a:headEnd/>
              <a:tailEnd/>
            </a:ln>
          </p:spPr>
        </p:cxnSp>
        <p:cxnSp>
          <p:nvCxnSpPr>
            <p:cNvPr id="33" name="AutoShape 31"/>
            <p:cNvCxnSpPr>
              <a:cxnSpLocks noChangeShapeType="1"/>
            </p:cNvCxnSpPr>
            <p:nvPr/>
          </p:nvCxnSpPr>
          <p:spPr bwMode="auto">
            <a:xfrm>
              <a:off x="8657" y="3570"/>
              <a:ext cx="1507" cy="418"/>
            </a:xfrm>
            <a:prstGeom prst="bentConnector3">
              <a:avLst>
                <a:gd name="adj1" fmla="val 98940"/>
              </a:avLst>
            </a:prstGeom>
            <a:noFill/>
            <a:ln w="9525">
              <a:solidFill>
                <a:srgbClr val="000000"/>
              </a:solidFill>
              <a:miter lim="800000"/>
              <a:headEnd/>
              <a:tailEnd/>
            </a:ln>
          </p:spPr>
        </p:cxnSp>
        <p:cxnSp>
          <p:nvCxnSpPr>
            <p:cNvPr id="34" name="AutoShape 32"/>
            <p:cNvCxnSpPr>
              <a:cxnSpLocks noChangeShapeType="1"/>
            </p:cNvCxnSpPr>
            <p:nvPr/>
          </p:nvCxnSpPr>
          <p:spPr bwMode="auto">
            <a:xfrm rot="16200000" flipH="1">
              <a:off x="-1007" y="7047"/>
              <a:ext cx="4220" cy="341"/>
            </a:xfrm>
            <a:prstGeom prst="bentConnector3">
              <a:avLst>
                <a:gd name="adj1" fmla="val 100023"/>
              </a:avLst>
            </a:prstGeom>
            <a:noFill/>
            <a:ln w="9525">
              <a:solidFill>
                <a:srgbClr val="000000"/>
              </a:solidFill>
              <a:miter lim="800000"/>
              <a:headEnd/>
              <a:tailEnd/>
            </a:ln>
          </p:spPr>
        </p:cxnSp>
        <p:cxnSp>
          <p:nvCxnSpPr>
            <p:cNvPr id="35" name="AutoShape 33"/>
            <p:cNvCxnSpPr>
              <a:cxnSpLocks noChangeShapeType="1"/>
            </p:cNvCxnSpPr>
            <p:nvPr/>
          </p:nvCxnSpPr>
          <p:spPr bwMode="auto">
            <a:xfrm>
              <a:off x="932" y="8205"/>
              <a:ext cx="341" cy="0"/>
            </a:xfrm>
            <a:prstGeom prst="straightConnector1">
              <a:avLst/>
            </a:prstGeom>
            <a:noFill/>
            <a:ln w="9525">
              <a:solidFill>
                <a:srgbClr val="000000"/>
              </a:solidFill>
              <a:round/>
              <a:headEnd/>
              <a:tailEnd/>
            </a:ln>
          </p:spPr>
        </p:cxnSp>
        <p:cxnSp>
          <p:nvCxnSpPr>
            <p:cNvPr id="36" name="AutoShape 34"/>
            <p:cNvCxnSpPr>
              <a:cxnSpLocks noChangeShapeType="1"/>
            </p:cNvCxnSpPr>
            <p:nvPr/>
          </p:nvCxnSpPr>
          <p:spPr bwMode="auto">
            <a:xfrm>
              <a:off x="932" y="6999"/>
              <a:ext cx="341" cy="0"/>
            </a:xfrm>
            <a:prstGeom prst="straightConnector1">
              <a:avLst/>
            </a:prstGeom>
            <a:noFill/>
            <a:ln w="9525">
              <a:solidFill>
                <a:srgbClr val="000000"/>
              </a:solidFill>
              <a:round/>
              <a:headEnd/>
              <a:tailEnd/>
            </a:ln>
          </p:spPr>
        </p:cxnSp>
        <p:cxnSp>
          <p:nvCxnSpPr>
            <p:cNvPr id="37" name="AutoShape 35"/>
            <p:cNvCxnSpPr>
              <a:cxnSpLocks noChangeShapeType="1"/>
            </p:cNvCxnSpPr>
            <p:nvPr/>
          </p:nvCxnSpPr>
          <p:spPr bwMode="auto">
            <a:xfrm flipV="1">
              <a:off x="932" y="5743"/>
              <a:ext cx="341" cy="17"/>
            </a:xfrm>
            <a:prstGeom prst="straightConnector1">
              <a:avLst/>
            </a:prstGeom>
            <a:noFill/>
            <a:ln w="9525">
              <a:solidFill>
                <a:srgbClr val="000000"/>
              </a:solidFill>
              <a:round/>
              <a:headEnd/>
              <a:tailEnd/>
            </a:ln>
          </p:spPr>
        </p:cxnSp>
        <p:cxnSp>
          <p:nvCxnSpPr>
            <p:cNvPr id="38" name="AutoShape 36"/>
            <p:cNvCxnSpPr>
              <a:cxnSpLocks noChangeShapeType="1"/>
            </p:cNvCxnSpPr>
            <p:nvPr/>
          </p:nvCxnSpPr>
          <p:spPr bwMode="auto">
            <a:xfrm rot="16200000" flipH="1">
              <a:off x="1618" y="7138"/>
              <a:ext cx="4386" cy="326"/>
            </a:xfrm>
            <a:prstGeom prst="bentConnector3">
              <a:avLst>
                <a:gd name="adj1" fmla="val 100019"/>
              </a:avLst>
            </a:prstGeom>
            <a:noFill/>
            <a:ln w="9525">
              <a:solidFill>
                <a:srgbClr val="000000"/>
              </a:solidFill>
              <a:miter lim="800000"/>
              <a:headEnd/>
              <a:tailEnd/>
            </a:ln>
          </p:spPr>
        </p:cxnSp>
        <p:cxnSp>
          <p:nvCxnSpPr>
            <p:cNvPr id="39" name="AutoShape 37"/>
            <p:cNvCxnSpPr>
              <a:cxnSpLocks noChangeShapeType="1"/>
            </p:cNvCxnSpPr>
            <p:nvPr/>
          </p:nvCxnSpPr>
          <p:spPr bwMode="auto">
            <a:xfrm>
              <a:off x="3648" y="8205"/>
              <a:ext cx="326" cy="0"/>
            </a:xfrm>
            <a:prstGeom prst="straightConnector1">
              <a:avLst/>
            </a:prstGeom>
            <a:noFill/>
            <a:ln w="9525">
              <a:solidFill>
                <a:srgbClr val="000000"/>
              </a:solidFill>
              <a:round/>
              <a:headEnd/>
              <a:tailEnd/>
            </a:ln>
          </p:spPr>
        </p:cxnSp>
        <p:cxnSp>
          <p:nvCxnSpPr>
            <p:cNvPr id="40" name="AutoShape 38"/>
            <p:cNvCxnSpPr>
              <a:cxnSpLocks noChangeShapeType="1"/>
            </p:cNvCxnSpPr>
            <p:nvPr/>
          </p:nvCxnSpPr>
          <p:spPr bwMode="auto">
            <a:xfrm>
              <a:off x="3648" y="6999"/>
              <a:ext cx="326" cy="0"/>
            </a:xfrm>
            <a:prstGeom prst="straightConnector1">
              <a:avLst/>
            </a:prstGeom>
            <a:noFill/>
            <a:ln w="9525">
              <a:solidFill>
                <a:srgbClr val="000000"/>
              </a:solidFill>
              <a:round/>
              <a:headEnd/>
              <a:tailEnd/>
            </a:ln>
          </p:spPr>
        </p:cxnSp>
        <p:cxnSp>
          <p:nvCxnSpPr>
            <p:cNvPr id="41" name="AutoShape 39"/>
            <p:cNvCxnSpPr>
              <a:cxnSpLocks noChangeShapeType="1"/>
            </p:cNvCxnSpPr>
            <p:nvPr/>
          </p:nvCxnSpPr>
          <p:spPr bwMode="auto">
            <a:xfrm>
              <a:off x="3648" y="5760"/>
              <a:ext cx="326" cy="17"/>
            </a:xfrm>
            <a:prstGeom prst="straightConnector1">
              <a:avLst/>
            </a:prstGeom>
            <a:noFill/>
            <a:ln w="9525">
              <a:solidFill>
                <a:srgbClr val="000000"/>
              </a:solidFill>
              <a:round/>
              <a:headEnd/>
              <a:tailEnd/>
            </a:ln>
          </p:spPr>
        </p:cxnSp>
        <p:cxnSp>
          <p:nvCxnSpPr>
            <p:cNvPr id="42" name="AutoShape 40"/>
            <p:cNvCxnSpPr>
              <a:cxnSpLocks noChangeShapeType="1"/>
            </p:cNvCxnSpPr>
            <p:nvPr/>
          </p:nvCxnSpPr>
          <p:spPr bwMode="auto">
            <a:xfrm rot="16200000" flipH="1">
              <a:off x="4316" y="7081"/>
              <a:ext cx="4435" cy="391"/>
            </a:xfrm>
            <a:prstGeom prst="bentConnector3">
              <a:avLst>
                <a:gd name="adj1" fmla="val 100222"/>
              </a:avLst>
            </a:prstGeom>
            <a:noFill/>
            <a:ln w="9525">
              <a:solidFill>
                <a:srgbClr val="000000"/>
              </a:solidFill>
              <a:miter lim="800000"/>
              <a:headEnd/>
              <a:tailEnd/>
            </a:ln>
          </p:spPr>
        </p:cxnSp>
        <p:cxnSp>
          <p:nvCxnSpPr>
            <p:cNvPr id="43" name="AutoShape 41"/>
            <p:cNvCxnSpPr>
              <a:cxnSpLocks noChangeShapeType="1"/>
            </p:cNvCxnSpPr>
            <p:nvPr/>
          </p:nvCxnSpPr>
          <p:spPr bwMode="auto">
            <a:xfrm>
              <a:off x="6338" y="8205"/>
              <a:ext cx="391" cy="0"/>
            </a:xfrm>
            <a:prstGeom prst="straightConnector1">
              <a:avLst/>
            </a:prstGeom>
            <a:noFill/>
            <a:ln w="9525">
              <a:solidFill>
                <a:srgbClr val="000000"/>
              </a:solidFill>
              <a:round/>
              <a:headEnd/>
              <a:tailEnd/>
            </a:ln>
          </p:spPr>
        </p:cxnSp>
        <p:cxnSp>
          <p:nvCxnSpPr>
            <p:cNvPr id="44" name="AutoShape 42"/>
            <p:cNvCxnSpPr>
              <a:cxnSpLocks noChangeShapeType="1"/>
            </p:cNvCxnSpPr>
            <p:nvPr/>
          </p:nvCxnSpPr>
          <p:spPr bwMode="auto">
            <a:xfrm>
              <a:off x="6338" y="6999"/>
              <a:ext cx="391" cy="0"/>
            </a:xfrm>
            <a:prstGeom prst="straightConnector1">
              <a:avLst/>
            </a:prstGeom>
            <a:noFill/>
            <a:ln w="9525">
              <a:solidFill>
                <a:srgbClr val="000000"/>
              </a:solidFill>
              <a:round/>
              <a:headEnd/>
              <a:tailEnd/>
            </a:ln>
          </p:spPr>
        </p:cxnSp>
        <p:cxnSp>
          <p:nvCxnSpPr>
            <p:cNvPr id="45" name="AutoShape 43"/>
            <p:cNvCxnSpPr>
              <a:cxnSpLocks noChangeShapeType="1"/>
            </p:cNvCxnSpPr>
            <p:nvPr/>
          </p:nvCxnSpPr>
          <p:spPr bwMode="auto">
            <a:xfrm>
              <a:off x="6338" y="5777"/>
              <a:ext cx="391" cy="0"/>
            </a:xfrm>
            <a:prstGeom prst="straightConnector1">
              <a:avLst/>
            </a:prstGeom>
            <a:noFill/>
            <a:ln w="9525">
              <a:solidFill>
                <a:srgbClr val="000000"/>
              </a:solidFill>
              <a:round/>
              <a:headEnd/>
              <a:tailEnd/>
            </a:ln>
          </p:spPr>
        </p:cxnSp>
        <p:cxnSp>
          <p:nvCxnSpPr>
            <p:cNvPr id="46" name="AutoShape 44"/>
            <p:cNvCxnSpPr>
              <a:cxnSpLocks noChangeShapeType="1"/>
            </p:cNvCxnSpPr>
            <p:nvPr/>
          </p:nvCxnSpPr>
          <p:spPr bwMode="auto">
            <a:xfrm rot="16200000" flipH="1">
              <a:off x="7128" y="7073"/>
              <a:ext cx="4435" cy="407"/>
            </a:xfrm>
            <a:prstGeom prst="bentConnector3">
              <a:avLst>
                <a:gd name="adj1" fmla="val 100222"/>
              </a:avLst>
            </a:prstGeom>
            <a:noFill/>
            <a:ln w="9525">
              <a:solidFill>
                <a:srgbClr val="000000"/>
              </a:solidFill>
              <a:miter lim="800000"/>
              <a:headEnd/>
              <a:tailEnd/>
            </a:ln>
          </p:spPr>
        </p:cxnSp>
        <p:cxnSp>
          <p:nvCxnSpPr>
            <p:cNvPr id="47" name="AutoShape 45"/>
            <p:cNvCxnSpPr>
              <a:cxnSpLocks noChangeShapeType="1"/>
            </p:cNvCxnSpPr>
            <p:nvPr/>
          </p:nvCxnSpPr>
          <p:spPr bwMode="auto">
            <a:xfrm>
              <a:off x="9142" y="5777"/>
              <a:ext cx="407" cy="0"/>
            </a:xfrm>
            <a:prstGeom prst="straightConnector1">
              <a:avLst/>
            </a:prstGeom>
            <a:noFill/>
            <a:ln w="9525">
              <a:solidFill>
                <a:srgbClr val="000000"/>
              </a:solidFill>
              <a:round/>
              <a:headEnd/>
              <a:tailEnd/>
            </a:ln>
          </p:spPr>
        </p:cxnSp>
        <p:cxnSp>
          <p:nvCxnSpPr>
            <p:cNvPr id="48" name="AutoShape 46"/>
            <p:cNvCxnSpPr>
              <a:cxnSpLocks noChangeShapeType="1"/>
            </p:cNvCxnSpPr>
            <p:nvPr/>
          </p:nvCxnSpPr>
          <p:spPr bwMode="auto">
            <a:xfrm>
              <a:off x="9142" y="6832"/>
              <a:ext cx="407" cy="0"/>
            </a:xfrm>
            <a:prstGeom prst="straightConnector1">
              <a:avLst/>
            </a:prstGeom>
            <a:noFill/>
            <a:ln w="9525">
              <a:solidFill>
                <a:srgbClr val="000000"/>
              </a:solidFill>
              <a:round/>
              <a:headEnd/>
              <a:tailEnd/>
            </a:ln>
          </p:spPr>
        </p:cxnSp>
        <p:cxnSp>
          <p:nvCxnSpPr>
            <p:cNvPr id="49" name="AutoShape 47"/>
            <p:cNvCxnSpPr>
              <a:cxnSpLocks noChangeShapeType="1"/>
            </p:cNvCxnSpPr>
            <p:nvPr/>
          </p:nvCxnSpPr>
          <p:spPr bwMode="auto">
            <a:xfrm>
              <a:off x="9142" y="8205"/>
              <a:ext cx="407" cy="0"/>
            </a:xfrm>
            <a:prstGeom prst="straightConnector1">
              <a:avLst/>
            </a:prstGeom>
            <a:noFill/>
            <a:ln w="9525">
              <a:solidFill>
                <a:srgbClr val="000000"/>
              </a:solidFill>
              <a:round/>
              <a:headEnd/>
              <a:tailEnd/>
            </a:ln>
          </p:spPr>
        </p:cxnSp>
      </p:grpSp>
    </p:spTree>
    <p:extLst>
      <p:ext uri="{BB962C8B-B14F-4D97-AF65-F5344CB8AC3E}">
        <p14:creationId xmlns:p14="http://schemas.microsoft.com/office/powerpoint/2010/main" val="104694767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smtClean="0"/>
              <a:t>Topik Presentasi</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0" name="TextBox 1"/>
          <p:cNvSpPr txBox="1">
            <a:spLocks noChangeArrowheads="1"/>
          </p:cNvSpPr>
          <p:nvPr/>
        </p:nvSpPr>
        <p:spPr bwMode="auto">
          <a:xfrm>
            <a:off x="0" y="6519863"/>
            <a:ext cx="8593138" cy="338137"/>
          </a:xfrm>
          <a:prstGeom prst="rect">
            <a:avLst/>
          </a:prstGeom>
          <a:noFill/>
          <a:ln w="9525">
            <a:noFill/>
            <a:miter lim="800000"/>
            <a:headEnd/>
            <a:tailEnd/>
          </a:ln>
        </p:spPr>
        <p:txBody>
          <a:bodyPr>
            <a:spAutoFit/>
          </a:bodyPr>
          <a:lstStyle/>
          <a:p>
            <a:r>
              <a:rPr lang="id-ID" sz="1600" b="1">
                <a:solidFill>
                  <a:schemeClr val="bg1"/>
                </a:solidFill>
                <a:latin typeface="Agency FB" pitchFamily="34" charset="0"/>
              </a:rPr>
              <a:t>Integritas, Profesionalisme, Sinergi, Inklusif, Visioner                                                                               Syariah untuk Semua                                 </a:t>
            </a:r>
            <a:endParaRPr lang="en-US" sz="1600" b="1">
              <a:solidFill>
                <a:schemeClr val="bg1"/>
              </a:solidFill>
              <a:latin typeface="Agency FB" pitchFamily="34" charset="0"/>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67600" cy="1143000"/>
          </a:xfrm>
        </p:spPr>
        <p:txBody>
          <a:bodyPr>
            <a:normAutofit fontScale="90000"/>
          </a:bodyPr>
          <a:lstStyle/>
          <a:p>
            <a:pPr>
              <a:defRPr/>
            </a:pPr>
            <a:r>
              <a:rPr lang="id-ID" dirty="0" smtClean="0"/>
              <a:t>Strategi Nasional Literasi Keuangan</a:t>
            </a:r>
            <a:endParaRPr lang="id-ID" dirty="0"/>
          </a:p>
        </p:txBody>
      </p:sp>
      <p:pic>
        <p:nvPicPr>
          <p:cNvPr id="20483" name="Picture 3"/>
          <p:cNvPicPr>
            <a:picLocks noChangeAspect="1" noChangeArrowheads="1"/>
          </p:cNvPicPr>
          <p:nvPr/>
        </p:nvPicPr>
        <p:blipFill>
          <a:blip r:embed="rId2" cstate="print"/>
          <a:srcRect/>
          <a:stretch>
            <a:fillRect/>
          </a:stretch>
        </p:blipFill>
        <p:spPr bwMode="auto">
          <a:xfrm>
            <a:off x="838200" y="609600"/>
            <a:ext cx="7086600" cy="4133850"/>
          </a:xfrm>
          <a:prstGeom prst="rect">
            <a:avLst/>
          </a:prstGeom>
          <a:noFill/>
          <a:ln w="9525">
            <a:noFill/>
            <a:miter lim="800000"/>
            <a:headEnd/>
            <a:tailEnd/>
          </a:ln>
        </p:spPr>
      </p:pic>
      <p:sp>
        <p:nvSpPr>
          <p:cNvPr id="20484" name="TextBox 5"/>
          <p:cNvSpPr txBox="1">
            <a:spLocks noChangeArrowheads="1"/>
          </p:cNvSpPr>
          <p:nvPr/>
        </p:nvSpPr>
        <p:spPr bwMode="auto">
          <a:xfrm>
            <a:off x="685800" y="4648200"/>
            <a:ext cx="7772400" cy="923925"/>
          </a:xfrm>
          <a:prstGeom prst="rect">
            <a:avLst/>
          </a:prstGeom>
          <a:noFill/>
          <a:ln w="9525">
            <a:noFill/>
            <a:miter lim="800000"/>
            <a:headEnd/>
            <a:tailEnd/>
          </a:ln>
        </p:spPr>
        <p:txBody>
          <a:bodyPr>
            <a:spAutoFit/>
          </a:bodyPr>
          <a:lstStyle/>
          <a:p>
            <a:pPr algn="just"/>
            <a:r>
              <a:rPr lang="id-ID"/>
              <a:t>Indeks Literasi Keuangan adalah parameter atau indikator yang menunjukan pengetahuan, keterampilan dan keyakinan masyarakat terkait lembaga keuangan, produk dan jasanya.</a:t>
            </a:r>
          </a:p>
        </p:txBody>
      </p:sp>
      <p:sp>
        <p:nvSpPr>
          <p:cNvPr id="20485" name="TextBox 6"/>
          <p:cNvSpPr txBox="1">
            <a:spLocks noChangeArrowheads="1"/>
          </p:cNvSpPr>
          <p:nvPr/>
        </p:nvSpPr>
        <p:spPr bwMode="auto">
          <a:xfrm>
            <a:off x="685800" y="5638800"/>
            <a:ext cx="7848600" cy="646113"/>
          </a:xfrm>
          <a:prstGeom prst="rect">
            <a:avLst/>
          </a:prstGeom>
          <a:noFill/>
          <a:ln w="9525">
            <a:noFill/>
            <a:miter lim="800000"/>
            <a:headEnd/>
            <a:tailEnd/>
          </a:ln>
        </p:spPr>
        <p:txBody>
          <a:bodyPr>
            <a:spAutoFit/>
          </a:bodyPr>
          <a:lstStyle/>
          <a:p>
            <a:r>
              <a:rPr lang="id-ID"/>
              <a:t>Indeks Utilitas Produk dan Jasa Keuangan adalah indikator untuk mengukur seberapa banyak masyarakat Indonesia memanfaatkan produk dan jasa keuangan</a:t>
            </a:r>
          </a:p>
        </p:txBody>
      </p:sp>
      <p:sp>
        <p:nvSpPr>
          <p:cNvPr id="20486" name="TextBox 1"/>
          <p:cNvSpPr txBox="1">
            <a:spLocks noChangeArrowheads="1"/>
          </p:cNvSpPr>
          <p:nvPr/>
        </p:nvSpPr>
        <p:spPr bwMode="auto">
          <a:xfrm>
            <a:off x="0" y="6519863"/>
            <a:ext cx="8593138" cy="338137"/>
          </a:xfrm>
          <a:prstGeom prst="rect">
            <a:avLst/>
          </a:prstGeom>
          <a:noFill/>
          <a:ln w="9525">
            <a:noFill/>
            <a:miter lim="800000"/>
            <a:headEnd/>
            <a:tailEnd/>
          </a:ln>
        </p:spPr>
        <p:txBody>
          <a:bodyPr>
            <a:spAutoFit/>
          </a:bodyPr>
          <a:lstStyle/>
          <a:p>
            <a:r>
              <a:rPr lang="id-ID" sz="1600" b="1">
                <a:solidFill>
                  <a:schemeClr val="bg1"/>
                </a:solidFill>
                <a:latin typeface="Agency FB" pitchFamily="34" charset="0"/>
              </a:rPr>
              <a:t>Integritas, Profesionalisme, Sinergi, Inklusif, Visioner                                                                               Syariah untuk Semua                                 </a:t>
            </a:r>
            <a:endParaRPr lang="en-US" sz="1600" b="1">
              <a:solidFill>
                <a:schemeClr val="bg1"/>
              </a:solidFill>
              <a:latin typeface="Agency FB" pitchFamily="34" charset="0"/>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cstate="print"/>
          <a:srcRect/>
          <a:stretch>
            <a:fillRect/>
          </a:stretch>
        </p:blipFill>
        <p:spPr bwMode="auto">
          <a:xfrm>
            <a:off x="685800" y="1295400"/>
            <a:ext cx="8077200" cy="5029200"/>
          </a:xfrm>
          <a:prstGeom prst="rect">
            <a:avLst/>
          </a:prstGeom>
          <a:noFill/>
          <a:ln w="9525">
            <a:noFill/>
            <a:miter lim="800000"/>
            <a:headEnd/>
            <a:tailEnd/>
          </a:ln>
        </p:spPr>
      </p:pic>
      <p:sp>
        <p:nvSpPr>
          <p:cNvPr id="21507" name="TextBox 1"/>
          <p:cNvSpPr txBox="1">
            <a:spLocks noChangeArrowheads="1"/>
          </p:cNvSpPr>
          <p:nvPr/>
        </p:nvSpPr>
        <p:spPr bwMode="auto">
          <a:xfrm>
            <a:off x="0" y="6519863"/>
            <a:ext cx="8593138" cy="338137"/>
          </a:xfrm>
          <a:prstGeom prst="rect">
            <a:avLst/>
          </a:prstGeom>
          <a:noFill/>
          <a:ln w="9525">
            <a:noFill/>
            <a:miter lim="800000"/>
            <a:headEnd/>
            <a:tailEnd/>
          </a:ln>
        </p:spPr>
        <p:txBody>
          <a:bodyPr>
            <a:spAutoFit/>
          </a:bodyPr>
          <a:lstStyle/>
          <a:p>
            <a:r>
              <a:rPr lang="id-ID" sz="1600" b="1">
                <a:solidFill>
                  <a:schemeClr val="bg1"/>
                </a:solidFill>
                <a:latin typeface="Agency FB" pitchFamily="34" charset="0"/>
              </a:rPr>
              <a:t>Integritas, Profesionalisme, Sinergi, Inklusif, Visioner                                                                               Syariah untuk Semua                                 </a:t>
            </a:r>
            <a:endParaRPr lang="en-US" sz="1600" b="1">
              <a:solidFill>
                <a:schemeClr val="bg1"/>
              </a:solidFill>
              <a:latin typeface="Agency FB" pitchFamily="34" charset="0"/>
            </a:endParaRPr>
          </a:p>
        </p:txBody>
      </p:sp>
      <p:sp>
        <p:nvSpPr>
          <p:cNvPr id="4" name="Title 1"/>
          <p:cNvSpPr>
            <a:spLocks noGrp="1"/>
          </p:cNvSpPr>
          <p:nvPr>
            <p:ph type="title"/>
          </p:nvPr>
        </p:nvSpPr>
        <p:spPr>
          <a:xfrm>
            <a:off x="1447800" y="0"/>
            <a:ext cx="7467600" cy="914400"/>
          </a:xfrm>
        </p:spPr>
        <p:txBody>
          <a:bodyPr>
            <a:normAutofit fontScale="90000"/>
          </a:bodyPr>
          <a:lstStyle/>
          <a:p>
            <a:pPr>
              <a:defRPr/>
            </a:pPr>
            <a:r>
              <a:rPr lang="id-ID" dirty="0" smtClean="0"/>
              <a:t>Strategi Nasional Literasi Keuangan</a:t>
            </a:r>
            <a:endParaRPr lang="id-ID" dirty="0"/>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533400" y="914400"/>
            <a:ext cx="8382000" cy="5562600"/>
          </a:xfrm>
          <a:prstGeom prst="rect">
            <a:avLst/>
          </a:prstGeom>
          <a:noFill/>
          <a:ln w="9525">
            <a:noFill/>
            <a:miter lim="800000"/>
            <a:headEnd/>
            <a:tailEnd/>
          </a:ln>
        </p:spPr>
      </p:pic>
      <p:sp>
        <p:nvSpPr>
          <p:cNvPr id="22531" name="TextBox 1"/>
          <p:cNvSpPr txBox="1">
            <a:spLocks noChangeArrowheads="1"/>
          </p:cNvSpPr>
          <p:nvPr/>
        </p:nvSpPr>
        <p:spPr bwMode="auto">
          <a:xfrm>
            <a:off x="0" y="6519863"/>
            <a:ext cx="8593138" cy="338137"/>
          </a:xfrm>
          <a:prstGeom prst="rect">
            <a:avLst/>
          </a:prstGeom>
          <a:noFill/>
          <a:ln w="9525">
            <a:noFill/>
            <a:miter lim="800000"/>
            <a:headEnd/>
            <a:tailEnd/>
          </a:ln>
        </p:spPr>
        <p:txBody>
          <a:bodyPr>
            <a:spAutoFit/>
          </a:bodyPr>
          <a:lstStyle/>
          <a:p>
            <a:r>
              <a:rPr lang="id-ID" sz="1600" b="1">
                <a:solidFill>
                  <a:schemeClr val="bg1"/>
                </a:solidFill>
                <a:latin typeface="Agency FB" pitchFamily="34" charset="0"/>
              </a:rPr>
              <a:t>Integritas, Profesionalisme, Sinergi, Inklusif, Visioner                                                                               Syariah untuk Semua                                 </a:t>
            </a:r>
            <a:endParaRPr lang="en-US" sz="1600" b="1">
              <a:solidFill>
                <a:schemeClr val="bg1"/>
              </a:solidFill>
              <a:latin typeface="Agency FB" pitchFamily="34" charset="0"/>
            </a:endParaRPr>
          </a:p>
        </p:txBody>
      </p:sp>
      <p:sp>
        <p:nvSpPr>
          <p:cNvPr id="4" name="Title 1"/>
          <p:cNvSpPr>
            <a:spLocks noGrp="1"/>
          </p:cNvSpPr>
          <p:nvPr>
            <p:ph type="title"/>
          </p:nvPr>
        </p:nvSpPr>
        <p:spPr>
          <a:xfrm>
            <a:off x="1447800" y="0"/>
            <a:ext cx="7467600" cy="914400"/>
          </a:xfrm>
        </p:spPr>
        <p:txBody>
          <a:bodyPr>
            <a:normAutofit fontScale="90000"/>
          </a:bodyPr>
          <a:lstStyle/>
          <a:p>
            <a:pPr>
              <a:defRPr/>
            </a:pPr>
            <a:r>
              <a:rPr lang="id-ID" dirty="0" smtClean="0"/>
              <a:t>Strategi Nasional Literasi Keuangan</a:t>
            </a:r>
            <a:endParaRPr lang="id-ID" dirty="0"/>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838200" y="914400"/>
            <a:ext cx="7772400" cy="5257800"/>
          </a:xfrm>
          <a:prstGeom prst="rect">
            <a:avLst/>
          </a:prstGeom>
          <a:noFill/>
          <a:ln w="9525">
            <a:noFill/>
            <a:miter lim="800000"/>
            <a:headEnd/>
            <a:tailEnd/>
          </a:ln>
        </p:spPr>
      </p:pic>
      <p:sp>
        <p:nvSpPr>
          <p:cNvPr id="23555" name="TextBox 1"/>
          <p:cNvSpPr txBox="1">
            <a:spLocks noChangeArrowheads="1"/>
          </p:cNvSpPr>
          <p:nvPr/>
        </p:nvSpPr>
        <p:spPr bwMode="auto">
          <a:xfrm>
            <a:off x="0" y="6519863"/>
            <a:ext cx="8593138" cy="338137"/>
          </a:xfrm>
          <a:prstGeom prst="rect">
            <a:avLst/>
          </a:prstGeom>
          <a:noFill/>
          <a:ln w="9525">
            <a:noFill/>
            <a:miter lim="800000"/>
            <a:headEnd/>
            <a:tailEnd/>
          </a:ln>
        </p:spPr>
        <p:txBody>
          <a:bodyPr>
            <a:spAutoFit/>
          </a:bodyPr>
          <a:lstStyle/>
          <a:p>
            <a:r>
              <a:rPr lang="id-ID" sz="1600" b="1">
                <a:solidFill>
                  <a:schemeClr val="bg1"/>
                </a:solidFill>
                <a:latin typeface="Agency FB" pitchFamily="34" charset="0"/>
              </a:rPr>
              <a:t>Integritas, Profesionalisme, Sinergi, Inklusif, Visioner                                                                               Syariah untuk Semua                                 </a:t>
            </a:r>
            <a:endParaRPr lang="en-US" sz="1600" b="1">
              <a:solidFill>
                <a:schemeClr val="bg1"/>
              </a:solidFill>
              <a:latin typeface="Agency FB" pitchFamily="34" charset="0"/>
            </a:endParaRPr>
          </a:p>
        </p:txBody>
      </p:sp>
      <p:sp>
        <p:nvSpPr>
          <p:cNvPr id="4" name="Title 1"/>
          <p:cNvSpPr>
            <a:spLocks noGrp="1"/>
          </p:cNvSpPr>
          <p:nvPr>
            <p:ph type="title"/>
          </p:nvPr>
        </p:nvSpPr>
        <p:spPr>
          <a:xfrm>
            <a:off x="1447800" y="0"/>
            <a:ext cx="7467600" cy="914400"/>
          </a:xfrm>
        </p:spPr>
        <p:txBody>
          <a:bodyPr>
            <a:normAutofit fontScale="90000"/>
          </a:bodyPr>
          <a:lstStyle/>
          <a:p>
            <a:pPr>
              <a:defRPr/>
            </a:pPr>
            <a:r>
              <a:rPr lang="id-ID" dirty="0" smtClean="0"/>
              <a:t>Strategi Nasional Literasi Keuangan</a:t>
            </a:r>
            <a:endParaRPr lang="id-ID" dirty="0"/>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Financial Inclusion</a:t>
            </a:r>
            <a:endParaRPr lang="id-ID" dirty="0"/>
          </a:p>
        </p:txBody>
      </p:sp>
      <p:sp>
        <p:nvSpPr>
          <p:cNvPr id="28675" name="Content Placeholder 2"/>
          <p:cNvSpPr>
            <a:spLocks noGrp="1"/>
          </p:cNvSpPr>
          <p:nvPr>
            <p:ph idx="1"/>
          </p:nvPr>
        </p:nvSpPr>
        <p:spPr bwMode="auto">
          <a:xfrm>
            <a:off x="457200" y="1196752"/>
            <a:ext cx="8458200" cy="5184576"/>
          </a:xfrm>
          <a:noFill/>
          <a:ln>
            <a:miter lim="800000"/>
            <a:headEnd/>
            <a:tailEnd/>
          </a:ln>
        </p:spPr>
        <p:txBody>
          <a:bodyPr vert="horz" wrap="square" lIns="91440" tIns="45720" rIns="91440" bIns="45720" numCol="1" anchor="t" anchorCtr="0" compatLnSpc="1">
            <a:prstTxWarp prst="textNoShape">
              <a:avLst/>
            </a:prstTxWarp>
          </a:bodyPr>
          <a:lstStyle/>
          <a:p>
            <a:r>
              <a:rPr lang="en-GB" b="1" dirty="0" err="1" smtClean="0">
                <a:ea typeface="ＭＳ Ｐゴシック" pitchFamily="34" charset="-128"/>
              </a:rPr>
              <a:t>Pengertian</a:t>
            </a:r>
            <a:endParaRPr lang="en-GB" b="1" dirty="0" smtClean="0">
              <a:ea typeface="ＭＳ Ｐゴシック" pitchFamily="34" charset="-128"/>
            </a:endParaRPr>
          </a:p>
          <a:p>
            <a:pPr marL="0" indent="0" algn="just">
              <a:buNone/>
            </a:pPr>
            <a:r>
              <a:rPr lang="en-GB" sz="2400" b="1" dirty="0" err="1" smtClean="0">
                <a:ea typeface="ＭＳ Ｐゴシック" pitchFamily="34" charset="-128"/>
              </a:rPr>
              <a:t>Seluruh</a:t>
            </a:r>
            <a:r>
              <a:rPr lang="en-GB" sz="2400" b="1" dirty="0" smtClean="0">
                <a:ea typeface="ＭＳ Ｐゴシック" pitchFamily="34" charset="-128"/>
              </a:rPr>
              <a:t> </a:t>
            </a:r>
            <a:r>
              <a:rPr lang="en-GB" sz="2400" b="1" dirty="0" err="1" smtClean="0">
                <a:ea typeface="ＭＳ Ｐゴシック" pitchFamily="34" charset="-128"/>
              </a:rPr>
              <a:t>upaya</a:t>
            </a:r>
            <a:r>
              <a:rPr lang="en-GB" sz="2400" b="1" dirty="0" smtClean="0">
                <a:ea typeface="ＭＳ Ｐゴシック" pitchFamily="34" charset="-128"/>
              </a:rPr>
              <a:t> yang </a:t>
            </a:r>
            <a:r>
              <a:rPr lang="en-GB" sz="2400" b="1" dirty="0" err="1" smtClean="0">
                <a:ea typeface="ＭＳ Ｐゴシック" pitchFamily="34" charset="-128"/>
              </a:rPr>
              <a:t>bertujuan</a:t>
            </a:r>
            <a:r>
              <a:rPr lang="en-GB" sz="2400" b="1" dirty="0" smtClean="0">
                <a:ea typeface="ＭＳ Ｐゴシック" pitchFamily="34" charset="-128"/>
              </a:rPr>
              <a:t> </a:t>
            </a:r>
            <a:r>
              <a:rPr lang="en-GB" sz="2400" b="1" dirty="0" err="1" smtClean="0">
                <a:ea typeface="ＭＳ Ｐゴシック" pitchFamily="34" charset="-128"/>
              </a:rPr>
              <a:t>meniadakan</a:t>
            </a:r>
            <a:r>
              <a:rPr lang="en-GB" sz="2400" b="1" dirty="0" smtClean="0">
                <a:ea typeface="ＭＳ Ｐゴシック" pitchFamily="34" charset="-128"/>
              </a:rPr>
              <a:t> </a:t>
            </a:r>
            <a:r>
              <a:rPr lang="en-GB" sz="2400" b="1" dirty="0" err="1" smtClean="0">
                <a:ea typeface="ＭＳ Ｐゴシック" pitchFamily="34" charset="-128"/>
              </a:rPr>
              <a:t>segala</a:t>
            </a:r>
            <a:r>
              <a:rPr lang="en-GB" sz="2400" b="1" dirty="0" smtClean="0">
                <a:ea typeface="ＭＳ Ｐゴシック" pitchFamily="34" charset="-128"/>
              </a:rPr>
              <a:t> </a:t>
            </a:r>
            <a:r>
              <a:rPr lang="en-GB" sz="2400" b="1" dirty="0" err="1" smtClean="0">
                <a:ea typeface="ＭＳ Ｐゴシック" pitchFamily="34" charset="-128"/>
              </a:rPr>
              <a:t>bentuk</a:t>
            </a:r>
            <a:r>
              <a:rPr lang="en-GB" sz="2400" b="1" dirty="0" smtClean="0">
                <a:ea typeface="ＭＳ Ｐゴシック" pitchFamily="34" charset="-128"/>
              </a:rPr>
              <a:t> </a:t>
            </a:r>
            <a:r>
              <a:rPr lang="en-GB" sz="2400" b="1" dirty="0" err="1" smtClean="0">
                <a:ea typeface="ＭＳ Ｐゴシック" pitchFamily="34" charset="-128"/>
              </a:rPr>
              <a:t>hambatan</a:t>
            </a:r>
            <a:r>
              <a:rPr lang="en-GB" sz="2400" b="1" dirty="0" smtClean="0">
                <a:ea typeface="ＭＳ Ｐゴシック" pitchFamily="34" charset="-128"/>
              </a:rPr>
              <a:t> yang </a:t>
            </a:r>
            <a:r>
              <a:rPr lang="en-GB" sz="2400" b="1" dirty="0" err="1" smtClean="0">
                <a:ea typeface="ＭＳ Ｐゴシック" pitchFamily="34" charset="-128"/>
              </a:rPr>
              <a:t>bersifat</a:t>
            </a:r>
            <a:r>
              <a:rPr lang="en-GB" sz="2400" b="1" dirty="0" smtClean="0">
                <a:ea typeface="ＭＳ Ｐゴシック" pitchFamily="34" charset="-128"/>
              </a:rPr>
              <a:t> </a:t>
            </a:r>
            <a:r>
              <a:rPr lang="en-GB" sz="2400" b="1" dirty="0" err="1" smtClean="0">
                <a:ea typeface="ＭＳ Ｐゴシック" pitchFamily="34" charset="-128"/>
              </a:rPr>
              <a:t>harga</a:t>
            </a:r>
            <a:r>
              <a:rPr lang="en-GB" sz="2400" b="1" dirty="0" smtClean="0">
                <a:ea typeface="ＭＳ Ｐゴシック" pitchFamily="34" charset="-128"/>
              </a:rPr>
              <a:t> </a:t>
            </a:r>
            <a:r>
              <a:rPr lang="en-GB" sz="2400" b="1" dirty="0" err="1" smtClean="0">
                <a:ea typeface="ＭＳ Ｐゴシック" pitchFamily="34" charset="-128"/>
              </a:rPr>
              <a:t>maupun</a:t>
            </a:r>
            <a:r>
              <a:rPr lang="en-GB" sz="2400" b="1" dirty="0" smtClean="0">
                <a:ea typeface="ＭＳ Ｐゴシック" pitchFamily="34" charset="-128"/>
              </a:rPr>
              <a:t> non </a:t>
            </a:r>
            <a:r>
              <a:rPr lang="en-GB" sz="2400" b="1" dirty="0" err="1" smtClean="0">
                <a:ea typeface="ＭＳ Ｐゴシック" pitchFamily="34" charset="-128"/>
              </a:rPr>
              <a:t>harga</a:t>
            </a:r>
            <a:r>
              <a:rPr lang="en-GB" sz="2400" b="1" dirty="0" smtClean="0">
                <a:ea typeface="ＭＳ Ｐゴシック" pitchFamily="34" charset="-128"/>
              </a:rPr>
              <a:t>, </a:t>
            </a:r>
            <a:r>
              <a:rPr lang="en-GB" sz="2400" b="1" dirty="0" err="1" smtClean="0">
                <a:ea typeface="ＭＳ Ｐゴシック" pitchFamily="34" charset="-128"/>
              </a:rPr>
              <a:t>terhadap</a:t>
            </a:r>
            <a:r>
              <a:rPr lang="en-GB" sz="2400" b="1" dirty="0" smtClean="0">
                <a:ea typeface="ＭＳ Ｐゴシック" pitchFamily="34" charset="-128"/>
              </a:rPr>
              <a:t> </a:t>
            </a:r>
            <a:r>
              <a:rPr lang="en-GB" sz="2400" b="1" dirty="0" err="1" smtClean="0">
                <a:ea typeface="ＭＳ Ｐゴシック" pitchFamily="34" charset="-128"/>
              </a:rPr>
              <a:t>akses</a:t>
            </a:r>
            <a:r>
              <a:rPr lang="en-GB" sz="2400" b="1" dirty="0" smtClean="0">
                <a:ea typeface="ＭＳ Ｐゴシック" pitchFamily="34" charset="-128"/>
              </a:rPr>
              <a:t> </a:t>
            </a:r>
            <a:r>
              <a:rPr lang="en-GB" sz="2400" b="1" dirty="0" err="1" smtClean="0">
                <a:ea typeface="ＭＳ Ｐゴシック" pitchFamily="34" charset="-128"/>
              </a:rPr>
              <a:t>masyarakat</a:t>
            </a:r>
            <a:r>
              <a:rPr lang="en-GB" sz="2400" b="1" dirty="0" smtClean="0">
                <a:ea typeface="ＭＳ Ｐゴシック" pitchFamily="34" charset="-128"/>
              </a:rPr>
              <a:t> </a:t>
            </a:r>
            <a:r>
              <a:rPr lang="en-GB" sz="2400" b="1" dirty="0" err="1" smtClean="0">
                <a:ea typeface="ＭＳ Ｐゴシック" pitchFamily="34" charset="-128"/>
              </a:rPr>
              <a:t>dalam</a:t>
            </a:r>
            <a:r>
              <a:rPr lang="en-GB" sz="2400" b="1" dirty="0" smtClean="0">
                <a:ea typeface="ＭＳ Ｐゴシック" pitchFamily="34" charset="-128"/>
              </a:rPr>
              <a:t> </a:t>
            </a:r>
            <a:r>
              <a:rPr lang="en-GB" sz="2400" b="1" dirty="0" err="1" smtClean="0">
                <a:ea typeface="ＭＳ Ｐゴシック" pitchFamily="34" charset="-128"/>
              </a:rPr>
              <a:t>memanfaatkan</a:t>
            </a:r>
            <a:r>
              <a:rPr lang="en-GB" sz="2400" b="1" dirty="0" smtClean="0">
                <a:ea typeface="ＭＳ Ｐゴシック" pitchFamily="34" charset="-128"/>
              </a:rPr>
              <a:t> </a:t>
            </a:r>
            <a:r>
              <a:rPr lang="en-GB" sz="2400" b="1" dirty="0" err="1" smtClean="0">
                <a:ea typeface="ＭＳ Ｐゴシック" pitchFamily="34" charset="-128"/>
              </a:rPr>
              <a:t>layanan</a:t>
            </a:r>
            <a:r>
              <a:rPr lang="en-GB" sz="2400" b="1" dirty="0" smtClean="0">
                <a:ea typeface="ＭＳ Ｐゴシック" pitchFamily="34" charset="-128"/>
              </a:rPr>
              <a:t> </a:t>
            </a:r>
            <a:r>
              <a:rPr lang="en-GB" sz="2400" b="1" dirty="0" err="1" smtClean="0">
                <a:ea typeface="ＭＳ Ｐゴシック" pitchFamily="34" charset="-128"/>
              </a:rPr>
              <a:t>jasa</a:t>
            </a:r>
            <a:r>
              <a:rPr lang="en-GB" sz="2400" b="1" dirty="0" smtClean="0">
                <a:ea typeface="ＭＳ Ｐゴシック" pitchFamily="34" charset="-128"/>
              </a:rPr>
              <a:t> </a:t>
            </a:r>
            <a:r>
              <a:rPr lang="en-GB" sz="2400" b="1" dirty="0" err="1" smtClean="0">
                <a:ea typeface="ＭＳ Ｐゴシック" pitchFamily="34" charset="-128"/>
              </a:rPr>
              <a:t>keuangan</a:t>
            </a:r>
            <a:endParaRPr lang="en-GB" sz="2400" b="1" dirty="0" smtClean="0">
              <a:ea typeface="ＭＳ Ｐゴシック" pitchFamily="34" charset="-128"/>
            </a:endParaRPr>
          </a:p>
          <a:p>
            <a:r>
              <a:rPr lang="en-GB" b="1" dirty="0" smtClean="0">
                <a:ea typeface="ＭＳ Ｐゴシック" pitchFamily="34" charset="-128"/>
              </a:rPr>
              <a:t>6 </a:t>
            </a:r>
            <a:r>
              <a:rPr lang="en-GB" b="1" dirty="0" err="1" smtClean="0">
                <a:ea typeface="ＭＳ Ｐゴシック" pitchFamily="34" charset="-128"/>
              </a:rPr>
              <a:t>Pilar</a:t>
            </a:r>
            <a:r>
              <a:rPr lang="en-GB" b="1" dirty="0" smtClean="0">
                <a:ea typeface="ＭＳ Ｐゴシック" pitchFamily="34" charset="-128"/>
              </a:rPr>
              <a:t> </a:t>
            </a:r>
            <a:r>
              <a:rPr lang="en-GB" b="1" dirty="0" err="1" smtClean="0">
                <a:ea typeface="ＭＳ Ｐゴシック" pitchFamily="34" charset="-128"/>
              </a:rPr>
              <a:t>Strategi</a:t>
            </a:r>
            <a:r>
              <a:rPr lang="en-GB" b="1" dirty="0" smtClean="0">
                <a:ea typeface="ＭＳ Ｐゴシック" pitchFamily="34" charset="-128"/>
              </a:rPr>
              <a:t> </a:t>
            </a:r>
            <a:r>
              <a:rPr lang="en-GB" b="1" dirty="0" err="1" smtClean="0">
                <a:ea typeface="ＭＳ Ｐゴシック" pitchFamily="34" charset="-128"/>
              </a:rPr>
              <a:t>Nasional</a:t>
            </a:r>
            <a:r>
              <a:rPr lang="en-GB" b="1" dirty="0" smtClean="0">
                <a:ea typeface="ＭＳ Ｐゴシック" pitchFamily="34" charset="-128"/>
              </a:rPr>
              <a:t> </a:t>
            </a:r>
            <a:r>
              <a:rPr lang="en-GB" b="1" dirty="0" err="1" smtClean="0">
                <a:ea typeface="ＭＳ Ｐゴシック" pitchFamily="34" charset="-128"/>
              </a:rPr>
              <a:t>Keuangan</a:t>
            </a:r>
            <a:r>
              <a:rPr lang="en-GB" b="1" dirty="0" smtClean="0">
                <a:ea typeface="ＭＳ Ｐゴシック" pitchFamily="34" charset="-128"/>
              </a:rPr>
              <a:t> </a:t>
            </a:r>
            <a:r>
              <a:rPr lang="en-GB" b="1" dirty="0" err="1" smtClean="0">
                <a:ea typeface="ＭＳ Ｐゴシック" pitchFamily="34" charset="-128"/>
              </a:rPr>
              <a:t>Inklusif</a:t>
            </a:r>
            <a:endParaRPr lang="en-GB" b="1" dirty="0" smtClean="0">
              <a:ea typeface="ＭＳ Ｐゴシック" pitchFamily="34" charset="-128"/>
            </a:endParaRPr>
          </a:p>
          <a:p>
            <a:pPr marL="0" indent="0">
              <a:buNone/>
            </a:pPr>
            <a:r>
              <a:rPr lang="en-GB" sz="2400" b="1" dirty="0" err="1" smtClean="0">
                <a:ea typeface="ＭＳ Ｐゴシック" pitchFamily="34" charset="-128"/>
              </a:rPr>
              <a:t>Edukasi</a:t>
            </a:r>
            <a:r>
              <a:rPr lang="en-GB" sz="2400" b="1" dirty="0" smtClean="0">
                <a:ea typeface="ＭＳ Ｐゴシック" pitchFamily="34" charset="-128"/>
              </a:rPr>
              <a:t> </a:t>
            </a:r>
            <a:r>
              <a:rPr lang="en-GB" sz="2400" b="1" dirty="0" err="1" smtClean="0">
                <a:ea typeface="ＭＳ Ｐゴシック" pitchFamily="34" charset="-128"/>
              </a:rPr>
              <a:t>keuangan</a:t>
            </a:r>
            <a:r>
              <a:rPr lang="en-GB" sz="2400" b="1" dirty="0" smtClean="0">
                <a:ea typeface="ＭＳ Ｐゴシック" pitchFamily="34" charset="-128"/>
              </a:rPr>
              <a:t>, </a:t>
            </a:r>
            <a:r>
              <a:rPr lang="en-GB" sz="2400" b="1" dirty="0" err="1" smtClean="0">
                <a:ea typeface="ＭＳ Ｐゴシック" pitchFamily="34" charset="-128"/>
              </a:rPr>
              <a:t>fasilitas</a:t>
            </a:r>
            <a:r>
              <a:rPr lang="en-GB" sz="2400" b="1" dirty="0" smtClean="0">
                <a:ea typeface="ＭＳ Ｐゴシック" pitchFamily="34" charset="-128"/>
              </a:rPr>
              <a:t> </a:t>
            </a:r>
            <a:r>
              <a:rPr lang="en-GB" sz="2400" b="1" dirty="0" err="1" smtClean="0">
                <a:ea typeface="ＭＳ Ｐゴシック" pitchFamily="34" charset="-128"/>
              </a:rPr>
              <a:t>keuangan</a:t>
            </a:r>
            <a:r>
              <a:rPr lang="en-GB" sz="2400" b="1" dirty="0" smtClean="0">
                <a:ea typeface="ＭＳ Ｐゴシック" pitchFamily="34" charset="-128"/>
              </a:rPr>
              <a:t> public, </a:t>
            </a:r>
            <a:r>
              <a:rPr lang="en-GB" sz="2400" b="1" dirty="0" err="1" smtClean="0">
                <a:ea typeface="ＭＳ Ｐゴシック" pitchFamily="34" charset="-128"/>
              </a:rPr>
              <a:t>pemetaan</a:t>
            </a:r>
            <a:r>
              <a:rPr lang="en-GB" sz="2400" b="1" dirty="0" smtClean="0">
                <a:ea typeface="ＭＳ Ｐゴシック" pitchFamily="34" charset="-128"/>
              </a:rPr>
              <a:t> </a:t>
            </a:r>
            <a:r>
              <a:rPr lang="en-GB" sz="2400" b="1" dirty="0" err="1" smtClean="0">
                <a:ea typeface="ＭＳ Ｐゴシック" pitchFamily="34" charset="-128"/>
              </a:rPr>
              <a:t>informasi</a:t>
            </a:r>
            <a:r>
              <a:rPr lang="en-GB" sz="2400" b="1" dirty="0" smtClean="0">
                <a:ea typeface="ＭＳ Ｐゴシック" pitchFamily="34" charset="-128"/>
              </a:rPr>
              <a:t> </a:t>
            </a:r>
            <a:r>
              <a:rPr lang="en-GB" sz="2400" b="1" dirty="0" err="1" smtClean="0">
                <a:ea typeface="ＭＳ Ｐゴシック" pitchFamily="34" charset="-128"/>
              </a:rPr>
              <a:t>keuangan</a:t>
            </a:r>
            <a:r>
              <a:rPr lang="en-GB" sz="2400" b="1" dirty="0" smtClean="0">
                <a:ea typeface="ＭＳ Ｐゴシック" pitchFamily="34" charset="-128"/>
              </a:rPr>
              <a:t>, </a:t>
            </a:r>
            <a:r>
              <a:rPr lang="en-GB" sz="2400" b="1" dirty="0" err="1" smtClean="0">
                <a:ea typeface="ＭＳ Ｐゴシック" pitchFamily="34" charset="-128"/>
              </a:rPr>
              <a:t>kebijakan</a:t>
            </a:r>
            <a:r>
              <a:rPr lang="en-GB" sz="2400" b="1" dirty="0" smtClean="0">
                <a:ea typeface="ＭＳ Ｐゴシック" pitchFamily="34" charset="-128"/>
              </a:rPr>
              <a:t>/</a:t>
            </a:r>
            <a:r>
              <a:rPr lang="en-GB" sz="2400" b="1" dirty="0" err="1" smtClean="0">
                <a:ea typeface="ＭＳ Ｐゴシック" pitchFamily="34" charset="-128"/>
              </a:rPr>
              <a:t>peraturan</a:t>
            </a:r>
            <a:r>
              <a:rPr lang="en-GB" sz="2400" b="1" dirty="0" smtClean="0">
                <a:ea typeface="ＭＳ Ｐゴシック" pitchFamily="34" charset="-128"/>
              </a:rPr>
              <a:t> </a:t>
            </a:r>
            <a:r>
              <a:rPr lang="en-GB" sz="2400" b="1" dirty="0" err="1" smtClean="0">
                <a:ea typeface="ＭＳ Ｐゴシック" pitchFamily="34" charset="-128"/>
              </a:rPr>
              <a:t>pendukung</a:t>
            </a:r>
            <a:r>
              <a:rPr lang="en-GB" sz="2400" b="1" dirty="0" smtClean="0">
                <a:ea typeface="ＭＳ Ｐゴシック" pitchFamily="34" charset="-128"/>
              </a:rPr>
              <a:t>, </a:t>
            </a:r>
            <a:r>
              <a:rPr lang="en-GB" sz="2400" b="1" dirty="0" err="1" smtClean="0">
                <a:ea typeface="ＭＳ Ｐゴシック" pitchFamily="34" charset="-128"/>
              </a:rPr>
              <a:t>fasilitas</a:t>
            </a:r>
            <a:r>
              <a:rPr lang="en-GB" sz="2400" b="1" dirty="0" smtClean="0">
                <a:ea typeface="ＭＳ Ｐゴシック" pitchFamily="34" charset="-128"/>
              </a:rPr>
              <a:t> </a:t>
            </a:r>
            <a:r>
              <a:rPr lang="en-GB" sz="2400" b="1" dirty="0" err="1" smtClean="0">
                <a:ea typeface="ＭＳ Ｐゴシック" pitchFamily="34" charset="-128"/>
              </a:rPr>
              <a:t>intermediasi</a:t>
            </a:r>
            <a:r>
              <a:rPr lang="en-GB" sz="2400" b="1" dirty="0" smtClean="0">
                <a:ea typeface="ＭＳ Ｐゴシック" pitchFamily="34" charset="-128"/>
              </a:rPr>
              <a:t> </a:t>
            </a:r>
            <a:r>
              <a:rPr lang="en-GB" sz="2400" b="1" dirty="0" err="1" smtClean="0">
                <a:ea typeface="ＭＳ Ｐゴシック" pitchFamily="34" charset="-128"/>
              </a:rPr>
              <a:t>dan</a:t>
            </a:r>
            <a:r>
              <a:rPr lang="en-GB" sz="2400" b="1" dirty="0" smtClean="0">
                <a:ea typeface="ＭＳ Ｐゴシック" pitchFamily="34" charset="-128"/>
              </a:rPr>
              <a:t> </a:t>
            </a:r>
            <a:r>
              <a:rPr lang="en-GB" sz="2400" b="1" dirty="0" err="1" smtClean="0">
                <a:ea typeface="ＭＳ Ｐゴシック" pitchFamily="34" charset="-128"/>
              </a:rPr>
              <a:t>distribusi</a:t>
            </a:r>
            <a:r>
              <a:rPr lang="en-GB" sz="2400" b="1" dirty="0" smtClean="0">
                <a:ea typeface="ＭＳ Ｐゴシック" pitchFamily="34" charset="-128"/>
              </a:rPr>
              <a:t>, </a:t>
            </a:r>
            <a:r>
              <a:rPr lang="en-GB" sz="2400" b="1" dirty="0" err="1" smtClean="0">
                <a:ea typeface="ＭＳ Ｐゴシック" pitchFamily="34" charset="-128"/>
              </a:rPr>
              <a:t>dan</a:t>
            </a:r>
            <a:r>
              <a:rPr lang="en-GB" sz="2400" b="1" dirty="0" smtClean="0">
                <a:ea typeface="ＭＳ Ｐゴシック" pitchFamily="34" charset="-128"/>
              </a:rPr>
              <a:t> </a:t>
            </a:r>
            <a:r>
              <a:rPr lang="en-GB" sz="2400" b="1" dirty="0" err="1" smtClean="0">
                <a:ea typeface="ＭＳ Ｐゴシック" pitchFamily="34" charset="-128"/>
              </a:rPr>
              <a:t>perlindungan</a:t>
            </a:r>
            <a:r>
              <a:rPr lang="en-GB" sz="2400" b="1" dirty="0" smtClean="0">
                <a:ea typeface="ＭＳ Ｐゴシック" pitchFamily="34" charset="-128"/>
              </a:rPr>
              <a:t> </a:t>
            </a:r>
            <a:r>
              <a:rPr lang="en-GB" sz="2400" b="1" dirty="0" err="1" smtClean="0">
                <a:ea typeface="ＭＳ Ｐゴシック" pitchFamily="34" charset="-128"/>
              </a:rPr>
              <a:t>konsumen</a:t>
            </a:r>
            <a:endParaRPr lang="en-GB" b="1" dirty="0" smtClean="0">
              <a:ea typeface="ＭＳ Ｐゴシック" pitchFamily="34" charset="-128"/>
            </a:endParaRPr>
          </a:p>
          <a:p>
            <a:r>
              <a:rPr lang="en-GB" b="1" dirty="0" smtClean="0">
                <a:ea typeface="ＭＳ Ｐゴシック" pitchFamily="34" charset="-128"/>
              </a:rPr>
              <a:t>OJK </a:t>
            </a:r>
            <a:r>
              <a:rPr lang="en-GB" b="1" dirty="0" err="1" smtClean="0">
                <a:ea typeface="ＭＳ Ｐゴシック" pitchFamily="34" charset="-128"/>
              </a:rPr>
              <a:t>dan</a:t>
            </a:r>
            <a:r>
              <a:rPr lang="en-GB" b="1" dirty="0" smtClean="0">
                <a:ea typeface="ＭＳ Ｐゴシック" pitchFamily="34" charset="-128"/>
              </a:rPr>
              <a:t> Financial Inclusion</a:t>
            </a:r>
          </a:p>
          <a:p>
            <a:pPr marL="881063" lvl="1" indent="-514350">
              <a:buFont typeface="+mj-lt"/>
              <a:buAutoNum type="arabicPeriod"/>
            </a:pPr>
            <a:r>
              <a:rPr lang="en-GB" sz="2400" b="1" dirty="0" err="1" smtClean="0">
                <a:ea typeface="ＭＳ Ｐゴシック" pitchFamily="34" charset="-128"/>
              </a:rPr>
              <a:t>Pengembangan</a:t>
            </a:r>
            <a:r>
              <a:rPr lang="en-GB" sz="2400" b="1" dirty="0" smtClean="0">
                <a:ea typeface="ＭＳ Ｐゴシック" pitchFamily="34" charset="-128"/>
              </a:rPr>
              <a:t> </a:t>
            </a:r>
            <a:r>
              <a:rPr lang="en-GB" sz="2400" b="1" dirty="0" err="1" smtClean="0">
                <a:ea typeface="ＭＳ Ｐゴシック" pitchFamily="34" charset="-128"/>
              </a:rPr>
              <a:t>Asuransi</a:t>
            </a:r>
            <a:r>
              <a:rPr lang="en-GB" sz="2400" b="1" dirty="0" smtClean="0">
                <a:ea typeface="ＭＳ Ｐゴシック" pitchFamily="34" charset="-128"/>
              </a:rPr>
              <a:t> </a:t>
            </a:r>
            <a:r>
              <a:rPr lang="en-GB" sz="2400" b="1" dirty="0" err="1" smtClean="0">
                <a:ea typeface="ＭＳ Ｐゴシック" pitchFamily="34" charset="-128"/>
              </a:rPr>
              <a:t>Mikro</a:t>
            </a:r>
            <a:endParaRPr lang="en-GB" sz="2400" b="1" dirty="0" smtClean="0">
              <a:ea typeface="ＭＳ Ｐゴシック" pitchFamily="34" charset="-128"/>
            </a:endParaRPr>
          </a:p>
          <a:p>
            <a:pPr marL="881063" lvl="1" indent="-514350">
              <a:buFont typeface="+mj-lt"/>
              <a:buAutoNum type="arabicPeriod"/>
            </a:pPr>
            <a:r>
              <a:rPr lang="en-GB" sz="2400" b="1" i="1" dirty="0" smtClean="0">
                <a:ea typeface="ＭＳ Ｐゴシック" pitchFamily="34" charset="-128"/>
              </a:rPr>
              <a:t>Branchless Banking</a:t>
            </a:r>
            <a:r>
              <a:rPr lang="en-GB" sz="2400" b="1" dirty="0" smtClean="0">
                <a:ea typeface="ＭＳ Ｐゴシック" pitchFamily="34" charset="-128"/>
              </a:rPr>
              <a:t>: </a:t>
            </a:r>
            <a:r>
              <a:rPr lang="en-GB" sz="2400" b="1" dirty="0" err="1" smtClean="0">
                <a:ea typeface="ＭＳ Ｐゴシック" pitchFamily="34" charset="-128"/>
              </a:rPr>
              <a:t>Layanan</a:t>
            </a:r>
            <a:r>
              <a:rPr lang="en-GB" sz="2400" b="1" dirty="0" smtClean="0">
                <a:ea typeface="ＭＳ Ｐゴシック" pitchFamily="34" charset="-128"/>
              </a:rPr>
              <a:t> </a:t>
            </a:r>
            <a:r>
              <a:rPr lang="en-GB" sz="2400" b="1" dirty="0" err="1" smtClean="0">
                <a:ea typeface="ＭＳ Ｐゴシック" pitchFamily="34" charset="-128"/>
              </a:rPr>
              <a:t>Keuangan</a:t>
            </a:r>
            <a:r>
              <a:rPr lang="en-GB" sz="2400" b="1" dirty="0" smtClean="0">
                <a:ea typeface="ＭＳ Ｐゴシック" pitchFamily="34" charset="-128"/>
              </a:rPr>
              <a:t> </a:t>
            </a:r>
            <a:r>
              <a:rPr lang="en-GB" sz="2400" b="1" dirty="0" err="1" smtClean="0">
                <a:ea typeface="ＭＳ Ｐゴシック" pitchFamily="34" charset="-128"/>
              </a:rPr>
              <a:t>Tanpa</a:t>
            </a:r>
            <a:r>
              <a:rPr lang="en-GB" sz="2400" b="1" dirty="0" smtClean="0">
                <a:ea typeface="ＭＳ Ｐゴシック" pitchFamily="34" charset="-128"/>
              </a:rPr>
              <a:t> Kantor </a:t>
            </a:r>
            <a:r>
              <a:rPr lang="en-GB" b="1" dirty="0" smtClean="0">
                <a:ea typeface="ＭＳ Ｐゴシック" pitchFamily="34" charset="-128"/>
              </a:rPr>
              <a:t>(</a:t>
            </a:r>
            <a:r>
              <a:rPr lang="en-GB" b="1" dirty="0" err="1" smtClean="0">
                <a:ea typeface="ＭＳ Ｐゴシック" pitchFamily="34" charset="-128"/>
              </a:rPr>
              <a:t>Laku</a:t>
            </a:r>
            <a:r>
              <a:rPr lang="en-GB" b="1" dirty="0" smtClean="0">
                <a:ea typeface="ＭＳ Ｐゴシック" pitchFamily="34" charset="-128"/>
              </a:rPr>
              <a:t> </a:t>
            </a:r>
            <a:r>
              <a:rPr lang="en-GB" b="1" dirty="0" err="1" smtClean="0">
                <a:ea typeface="ＭＳ Ｐゴシック" pitchFamily="34" charset="-128"/>
              </a:rPr>
              <a:t>Pandai</a:t>
            </a:r>
            <a:r>
              <a:rPr lang="en-GB" b="1" dirty="0" smtClean="0">
                <a:ea typeface="ＭＳ Ｐゴシック" pitchFamily="34" charset="-128"/>
              </a:rPr>
              <a:t>)</a:t>
            </a:r>
          </a:p>
          <a:p>
            <a:endParaRPr lang="id-ID" b="1" dirty="0" smtClean="0">
              <a:ea typeface="ＭＳ Ｐゴシック" pitchFamily="34" charset="-128"/>
            </a:endParaRPr>
          </a:p>
          <a:p>
            <a:pPr algn="just">
              <a:buFont typeface="Wingdings" pitchFamily="2" charset="2"/>
              <a:buNone/>
            </a:pPr>
            <a:r>
              <a:rPr lang="id-ID" dirty="0" smtClean="0">
                <a:ea typeface="ＭＳ Ｐゴシック" pitchFamily="34" charset="-128"/>
              </a:rPr>
              <a:t>   </a:t>
            </a:r>
          </a:p>
          <a:p>
            <a:pPr>
              <a:buFont typeface="Wingdings" pitchFamily="2" charset="2"/>
              <a:buNone/>
            </a:pPr>
            <a:endParaRPr lang="id-ID" dirty="0" smtClean="0">
              <a:ea typeface="ＭＳ Ｐゴシック" pitchFamily="34" charset="-128"/>
            </a:endParaRPr>
          </a:p>
          <a:p>
            <a:endParaRPr lang="id-ID" dirty="0" smtClean="0">
              <a:ea typeface="ＭＳ Ｐゴシック" pitchFamily="34" charset="-128"/>
            </a:endParaRPr>
          </a:p>
        </p:txBody>
      </p:sp>
      <p:sp>
        <p:nvSpPr>
          <p:cNvPr id="28676" name="TextBox 1"/>
          <p:cNvSpPr txBox="1">
            <a:spLocks noChangeArrowheads="1"/>
          </p:cNvSpPr>
          <p:nvPr/>
        </p:nvSpPr>
        <p:spPr bwMode="auto">
          <a:xfrm>
            <a:off x="0" y="6519863"/>
            <a:ext cx="8593138" cy="338137"/>
          </a:xfrm>
          <a:prstGeom prst="rect">
            <a:avLst/>
          </a:prstGeom>
          <a:noFill/>
          <a:ln w="9525">
            <a:noFill/>
            <a:miter lim="800000"/>
            <a:headEnd/>
            <a:tailEnd/>
          </a:ln>
        </p:spPr>
        <p:txBody>
          <a:bodyPr>
            <a:spAutoFit/>
          </a:bodyPr>
          <a:lstStyle/>
          <a:p>
            <a:r>
              <a:rPr lang="id-ID" sz="1600" b="1">
                <a:solidFill>
                  <a:prstClr val="white"/>
                </a:solidFill>
                <a:latin typeface="Agency FB" pitchFamily="34" charset="0"/>
              </a:rPr>
              <a:t>Integritas, Profesionalisme, Sinergi, Inklusif, Visioner                                                                               Syariah untuk Semua                                 </a:t>
            </a:r>
            <a:endParaRPr lang="en-US" sz="1600" b="1">
              <a:solidFill>
                <a:prstClr val="white"/>
              </a:solidFill>
              <a:latin typeface="Agency FB" pitchFamily="34" charset="0"/>
            </a:endParaRPr>
          </a:p>
        </p:txBody>
      </p:sp>
    </p:spTree>
    <p:extLst>
      <p:ext uri="{BB962C8B-B14F-4D97-AF65-F5344CB8AC3E}">
        <p14:creationId xmlns:p14="http://schemas.microsoft.com/office/powerpoint/2010/main" val="1674857188"/>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smtClean="0"/>
              <a:t>Topik Presentasi</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TextBox 1"/>
          <p:cNvSpPr txBox="1">
            <a:spLocks noChangeArrowheads="1"/>
          </p:cNvSpPr>
          <p:nvPr/>
        </p:nvSpPr>
        <p:spPr bwMode="auto">
          <a:xfrm>
            <a:off x="0" y="6519863"/>
            <a:ext cx="8593138" cy="338137"/>
          </a:xfrm>
          <a:prstGeom prst="rect">
            <a:avLst/>
          </a:prstGeom>
          <a:noFill/>
          <a:ln w="9525">
            <a:noFill/>
            <a:miter lim="800000"/>
            <a:headEnd/>
            <a:tailEnd/>
          </a:ln>
        </p:spPr>
        <p:txBody>
          <a:bodyPr>
            <a:spAutoFit/>
          </a:bodyPr>
          <a:lstStyle/>
          <a:p>
            <a:r>
              <a:rPr lang="id-ID" sz="1600" b="1">
                <a:solidFill>
                  <a:schemeClr val="bg1"/>
                </a:solidFill>
                <a:latin typeface="Agency FB" pitchFamily="34" charset="0"/>
              </a:rPr>
              <a:t>Integritas, Profesionalisme, Sinergi, Inklusif, Visioner                                                                               Syariah untuk Semua                                 </a:t>
            </a:r>
            <a:endParaRPr lang="en-US" sz="1600" b="1">
              <a:solidFill>
                <a:schemeClr val="bg1"/>
              </a:solidFill>
              <a:latin typeface="Agency FB" pitchFamily="34" charset="0"/>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smtClean="0"/>
              <a:t>Aset IKNB </a:t>
            </a:r>
            <a:endParaRPr lang="id-ID" dirty="0"/>
          </a:p>
        </p:txBody>
      </p:sp>
      <p:sp>
        <p:nvSpPr>
          <p:cNvPr id="25603" name="TextBox 1"/>
          <p:cNvSpPr txBox="1">
            <a:spLocks noChangeArrowheads="1"/>
          </p:cNvSpPr>
          <p:nvPr/>
        </p:nvSpPr>
        <p:spPr bwMode="auto">
          <a:xfrm>
            <a:off x="0" y="6519863"/>
            <a:ext cx="8593138" cy="338137"/>
          </a:xfrm>
          <a:prstGeom prst="rect">
            <a:avLst/>
          </a:prstGeom>
          <a:noFill/>
          <a:ln w="9525">
            <a:noFill/>
            <a:miter lim="800000"/>
            <a:headEnd/>
            <a:tailEnd/>
          </a:ln>
        </p:spPr>
        <p:txBody>
          <a:bodyPr>
            <a:spAutoFit/>
          </a:bodyPr>
          <a:lstStyle/>
          <a:p>
            <a:r>
              <a:rPr lang="id-ID" sz="1600" b="1">
                <a:solidFill>
                  <a:schemeClr val="bg1"/>
                </a:solidFill>
                <a:latin typeface="Agency FB" pitchFamily="34" charset="0"/>
              </a:rPr>
              <a:t>Integritas, Profesionalisme, Sinergi, Inklusif, Visioner                                                                               Syariah untuk Semua                                 </a:t>
            </a:r>
            <a:endParaRPr lang="en-US" sz="1600" b="1">
              <a:solidFill>
                <a:schemeClr val="bg1"/>
              </a:solidFill>
              <a:latin typeface="Agency FB" pitchFamily="34" charset="0"/>
            </a:endParaRPr>
          </a:p>
        </p:txBody>
      </p:sp>
      <p:sp>
        <p:nvSpPr>
          <p:cNvPr id="3" name="Content Placeholder 2"/>
          <p:cNvSpPr>
            <a:spLocks noGrp="1"/>
          </p:cNvSpPr>
          <p:nvPr>
            <p:ph idx="1"/>
          </p:nvPr>
        </p:nvSpPr>
        <p:spPr>
          <a:xfrm>
            <a:off x="457200" y="1052736"/>
            <a:ext cx="8458200" cy="2692896"/>
          </a:xfrm>
        </p:spPr>
        <p:txBody>
          <a:bodyPr/>
          <a:lstStyle/>
          <a:p>
            <a:pPr marL="0" indent="0">
              <a:buNone/>
            </a:pPr>
            <a:endParaRPr lang="id-ID" sz="1800" dirty="0" smtClean="0"/>
          </a:p>
          <a:p>
            <a:pPr marL="0" indent="0">
              <a:buNone/>
            </a:pPr>
            <a:endParaRPr lang="id-ID" sz="1800" dirty="0"/>
          </a:p>
          <a:p>
            <a:pPr marL="0" indent="0">
              <a:buNone/>
            </a:pPr>
            <a:r>
              <a:rPr lang="id-ID" sz="1800" b="1" dirty="0" smtClean="0"/>
              <a:t>Tabel Total Aset IKNB (dalam triliun Rp)</a:t>
            </a:r>
            <a:endParaRPr lang="id-ID" sz="18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2842467321"/>
              </p:ext>
            </p:extLst>
          </p:nvPr>
        </p:nvGraphicFramePr>
        <p:xfrm>
          <a:off x="457200" y="2254175"/>
          <a:ext cx="8458200" cy="2982913"/>
        </p:xfrm>
        <a:graphic>
          <a:graphicData uri="http://schemas.openxmlformats.org/presentationml/2006/ole">
            <mc:AlternateContent xmlns:mc="http://schemas.openxmlformats.org/markup-compatibility/2006">
              <mc:Choice xmlns:v="urn:schemas-microsoft-com:vml" Requires="v">
                <p:oleObj spid="_x0000_s2053" name="Document" r:id="rId5" imgW="5717562" imgH="2310300" progId="Word.Document.12">
                  <p:embed/>
                </p:oleObj>
              </mc:Choice>
              <mc:Fallback>
                <p:oleObj name="Document" r:id="rId5" imgW="5717562" imgH="2310300" progId="Word.Document.12">
                  <p:embed/>
                  <p:pic>
                    <p:nvPicPr>
                      <p:cNvPr id="0" name=""/>
                      <p:cNvPicPr/>
                      <p:nvPr/>
                    </p:nvPicPr>
                    <p:blipFill>
                      <a:blip r:embed="rId6"/>
                      <a:stretch>
                        <a:fillRect/>
                      </a:stretch>
                    </p:blipFill>
                    <p:spPr>
                      <a:xfrm>
                        <a:off x="457200" y="2254175"/>
                        <a:ext cx="8458200" cy="2982913"/>
                      </a:xfrm>
                      <a:prstGeom prst="rect">
                        <a:avLst/>
                      </a:prstGeom>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smtClean="0"/>
              <a:t>Aset IKNB Syariah</a:t>
            </a:r>
            <a:endParaRPr lang="id-ID" dirty="0"/>
          </a:p>
        </p:txBody>
      </p:sp>
      <p:sp>
        <p:nvSpPr>
          <p:cNvPr id="26628" name="TextBox 1"/>
          <p:cNvSpPr txBox="1">
            <a:spLocks noChangeArrowheads="1"/>
          </p:cNvSpPr>
          <p:nvPr/>
        </p:nvSpPr>
        <p:spPr bwMode="auto">
          <a:xfrm>
            <a:off x="0" y="6519863"/>
            <a:ext cx="8593138" cy="338137"/>
          </a:xfrm>
          <a:prstGeom prst="rect">
            <a:avLst/>
          </a:prstGeom>
          <a:noFill/>
          <a:ln w="9525">
            <a:noFill/>
            <a:miter lim="800000"/>
            <a:headEnd/>
            <a:tailEnd/>
          </a:ln>
        </p:spPr>
        <p:txBody>
          <a:bodyPr>
            <a:spAutoFit/>
          </a:bodyPr>
          <a:lstStyle/>
          <a:p>
            <a:r>
              <a:rPr lang="id-ID" sz="1600" b="1">
                <a:solidFill>
                  <a:schemeClr val="bg1"/>
                </a:solidFill>
                <a:latin typeface="Agency FB" pitchFamily="34" charset="0"/>
              </a:rPr>
              <a:t>Integritas, Profesionalisme, Sinergi, Inklusif, Visioner                                                                               Syariah untuk Semua                                 </a:t>
            </a:r>
            <a:endParaRPr lang="en-US" sz="1600" b="1">
              <a:solidFill>
                <a:schemeClr val="bg1"/>
              </a:solidFill>
              <a:latin typeface="Agency FB" pitchFamily="34" charset="0"/>
            </a:endParaRPr>
          </a:p>
        </p:txBody>
      </p:sp>
      <p:sp>
        <p:nvSpPr>
          <p:cNvPr id="4" name="Rectangle 3"/>
          <p:cNvSpPr/>
          <p:nvPr/>
        </p:nvSpPr>
        <p:spPr>
          <a:xfrm>
            <a:off x="539552" y="1405544"/>
            <a:ext cx="3893894" cy="369332"/>
          </a:xfrm>
          <a:prstGeom prst="rect">
            <a:avLst/>
          </a:prstGeom>
        </p:spPr>
        <p:txBody>
          <a:bodyPr wrap="square">
            <a:spAutoFit/>
          </a:bodyPr>
          <a:lstStyle/>
          <a:p>
            <a:r>
              <a:rPr lang="id-ID" b="1" dirty="0"/>
              <a:t>Aset IKNB Syariah (dalam triliun Rp)</a:t>
            </a:r>
          </a:p>
        </p:txBody>
      </p:sp>
      <p:graphicFrame>
        <p:nvGraphicFramePr>
          <p:cNvPr id="8" name="Table 7"/>
          <p:cNvGraphicFramePr>
            <a:graphicFrameLocks noGrp="1"/>
          </p:cNvGraphicFramePr>
          <p:nvPr>
            <p:extLst>
              <p:ext uri="{D42A27DB-BD31-4B8C-83A1-F6EECF244321}">
                <p14:modId xmlns:p14="http://schemas.microsoft.com/office/powerpoint/2010/main" val="4228032666"/>
              </p:ext>
            </p:extLst>
          </p:nvPr>
        </p:nvGraphicFramePr>
        <p:xfrm>
          <a:off x="539552" y="1858418"/>
          <a:ext cx="8053586" cy="2732853"/>
        </p:xfrm>
        <a:graphic>
          <a:graphicData uri="http://schemas.openxmlformats.org/drawingml/2006/table">
            <a:tbl>
              <a:tblPr firstRow="1" firstCol="1" bandRow="1"/>
              <a:tblGrid>
                <a:gridCol w="569788"/>
                <a:gridCol w="2806424"/>
                <a:gridCol w="850432"/>
                <a:gridCol w="1190604"/>
                <a:gridCol w="1275647"/>
                <a:gridCol w="1360691"/>
              </a:tblGrid>
              <a:tr h="683213">
                <a:tc>
                  <a:txBody>
                    <a:bodyPr/>
                    <a:lstStyle/>
                    <a:p>
                      <a:pPr algn="ctr">
                        <a:lnSpc>
                          <a:spcPct val="115000"/>
                        </a:lnSpc>
                        <a:spcAft>
                          <a:spcPts val="0"/>
                        </a:spcAft>
                      </a:pPr>
                      <a:r>
                        <a:rPr lang="en-US" sz="1600" kern="1200" dirty="0">
                          <a:solidFill>
                            <a:schemeClr val="bg1"/>
                          </a:solidFill>
                          <a:effectLst/>
                          <a:latin typeface="Bookman Old Style" panose="02050604050505020204" pitchFamily="18" charset="0"/>
                          <a:ea typeface="Calibri" panose="020F0502020204030204" pitchFamily="34" charset="0"/>
                          <a:cs typeface="Calibri" panose="020F0502020204030204" pitchFamily="34" charset="0"/>
                        </a:rPr>
                        <a:t>No.</a:t>
                      </a:r>
                      <a:endParaRPr lang="id-ID"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32423"/>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2423"/>
                    </a:solidFill>
                  </a:tcPr>
                </a:tc>
                <a:tc>
                  <a:txBody>
                    <a:bodyPr/>
                    <a:lstStyle/>
                    <a:p>
                      <a:pPr algn="ctr">
                        <a:lnSpc>
                          <a:spcPct val="115000"/>
                        </a:lnSpc>
                        <a:spcAft>
                          <a:spcPts val="0"/>
                        </a:spcAft>
                      </a:pPr>
                      <a:r>
                        <a:rPr lang="en-US" sz="1600" kern="1200" dirty="0" err="1">
                          <a:solidFill>
                            <a:schemeClr val="bg1"/>
                          </a:solidFill>
                          <a:effectLst/>
                          <a:latin typeface="Bookman Old Style" panose="02050604050505020204" pitchFamily="18" charset="0"/>
                          <a:ea typeface="Calibri" panose="020F0502020204030204" pitchFamily="34" charset="0"/>
                          <a:cs typeface="Calibri" panose="020F0502020204030204" pitchFamily="34" charset="0"/>
                        </a:rPr>
                        <a:t>Industri</a:t>
                      </a:r>
                      <a:endParaRPr lang="id-ID"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2423"/>
                    </a:solidFill>
                  </a:tcPr>
                </a:tc>
                <a:tc>
                  <a:txBody>
                    <a:bodyPr/>
                    <a:lstStyle/>
                    <a:p>
                      <a:pPr algn="ctr">
                        <a:lnSpc>
                          <a:spcPct val="115000"/>
                        </a:lnSpc>
                        <a:spcAft>
                          <a:spcPts val="0"/>
                        </a:spcAft>
                      </a:pPr>
                      <a:r>
                        <a:rPr lang="en-US" sz="1600" dirty="0" err="1">
                          <a:solidFill>
                            <a:schemeClr val="bg1"/>
                          </a:solidFill>
                          <a:effectLst/>
                          <a:latin typeface="Bookman Old Style" panose="02050604050505020204" pitchFamily="18" charset="0"/>
                          <a:ea typeface="Calibri" panose="020F0502020204030204" pitchFamily="34" charset="0"/>
                          <a:cs typeface="Calibri" panose="020F0502020204030204" pitchFamily="34" charset="0"/>
                        </a:rPr>
                        <a:t>Aset</a:t>
                      </a:r>
                      <a:r>
                        <a:rPr lang="en-US" sz="1600" dirty="0">
                          <a:solidFill>
                            <a:schemeClr val="bg1"/>
                          </a:solidFill>
                          <a:effectLst/>
                          <a:latin typeface="Bookman Old Style" panose="02050604050505020204" pitchFamily="18" charset="0"/>
                          <a:ea typeface="Calibri" panose="020F0502020204030204" pitchFamily="34" charset="0"/>
                          <a:cs typeface="Calibri" panose="020F0502020204030204" pitchFamily="34" charset="0"/>
                        </a:rPr>
                        <a:t> 2013</a:t>
                      </a:r>
                      <a:endParaRPr lang="id-ID"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2423"/>
                    </a:solidFill>
                  </a:tcPr>
                </a:tc>
                <a:tc>
                  <a:txBody>
                    <a:bodyPr/>
                    <a:lstStyle/>
                    <a:p>
                      <a:pPr algn="ctr">
                        <a:lnSpc>
                          <a:spcPct val="115000"/>
                        </a:lnSpc>
                        <a:spcAft>
                          <a:spcPts val="0"/>
                        </a:spcAft>
                      </a:pPr>
                      <a:r>
                        <a:rPr lang="en-US" sz="1600" dirty="0" err="1">
                          <a:solidFill>
                            <a:schemeClr val="bg1"/>
                          </a:solidFill>
                          <a:effectLst/>
                          <a:latin typeface="Bookman Old Style" panose="02050604050505020204" pitchFamily="18" charset="0"/>
                          <a:ea typeface="Calibri" panose="020F0502020204030204" pitchFamily="34" charset="0"/>
                          <a:cs typeface="Calibri" panose="020F0502020204030204" pitchFamily="34" charset="0"/>
                        </a:rPr>
                        <a:t>Aset</a:t>
                      </a:r>
                      <a:r>
                        <a:rPr lang="en-US" sz="1600" dirty="0">
                          <a:solidFill>
                            <a:schemeClr val="bg1"/>
                          </a:solidFill>
                          <a:effectLst/>
                          <a:latin typeface="Bookman Old Style" panose="02050604050505020204" pitchFamily="18" charset="0"/>
                          <a:ea typeface="Calibri" panose="020F0502020204030204" pitchFamily="34" charset="0"/>
                          <a:cs typeface="Calibri" panose="020F0502020204030204" pitchFamily="34" charset="0"/>
                        </a:rPr>
                        <a:t> TW I 2014</a:t>
                      </a:r>
                      <a:r>
                        <a:rPr lang="en-US" sz="1600" b="1" baseline="30000" dirty="0">
                          <a:solidFill>
                            <a:schemeClr val="bg1"/>
                          </a:solidFill>
                          <a:effectLst/>
                          <a:latin typeface="Bookman Old Style" panose="02050604050505020204" pitchFamily="18" charset="0"/>
                          <a:ea typeface="Calibri" panose="020F0502020204030204" pitchFamily="34" charset="0"/>
                          <a:cs typeface="Calibri" panose="020F0502020204030204" pitchFamily="34" charset="0"/>
                        </a:rPr>
                        <a:t>1</a:t>
                      </a:r>
                      <a:endParaRPr lang="id-ID"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632423"/>
                      </a:solidFill>
                      <a:prstDash val="solid"/>
                      <a:round/>
                      <a:headEnd type="none" w="med" len="med"/>
                      <a:tailEnd type="none" w="med" len="med"/>
                    </a:lnB>
                    <a:solidFill>
                      <a:srgbClr val="632423"/>
                    </a:solidFill>
                  </a:tcPr>
                </a:tc>
                <a:tc>
                  <a:txBody>
                    <a:bodyPr/>
                    <a:lstStyle/>
                    <a:p>
                      <a:pPr algn="ctr">
                        <a:lnSpc>
                          <a:spcPct val="115000"/>
                        </a:lnSpc>
                        <a:spcAft>
                          <a:spcPts val="0"/>
                        </a:spcAft>
                      </a:pPr>
                      <a:r>
                        <a:rPr lang="en-US" sz="1600" dirty="0" err="1">
                          <a:solidFill>
                            <a:schemeClr val="bg1"/>
                          </a:solidFill>
                          <a:effectLst/>
                          <a:latin typeface="Bookman Old Style" panose="02050604050505020204" pitchFamily="18" charset="0"/>
                          <a:ea typeface="Calibri" panose="020F0502020204030204" pitchFamily="34" charset="0"/>
                          <a:cs typeface="Calibri" panose="020F0502020204030204" pitchFamily="34" charset="0"/>
                        </a:rPr>
                        <a:t>Aset</a:t>
                      </a:r>
                      <a:r>
                        <a:rPr lang="en-US" sz="1600" dirty="0">
                          <a:solidFill>
                            <a:schemeClr val="bg1"/>
                          </a:solidFill>
                          <a:effectLst/>
                          <a:latin typeface="Bookman Old Style" panose="02050604050505020204" pitchFamily="18" charset="0"/>
                          <a:ea typeface="Calibri" panose="020F0502020204030204" pitchFamily="34" charset="0"/>
                          <a:cs typeface="Calibri" panose="020F0502020204030204" pitchFamily="34" charset="0"/>
                        </a:rPr>
                        <a:t> TW II 2014</a:t>
                      </a:r>
                      <a:r>
                        <a:rPr lang="en-US" sz="1600" b="1" baseline="30000" dirty="0">
                          <a:solidFill>
                            <a:schemeClr val="bg1"/>
                          </a:solidFill>
                          <a:effectLst/>
                          <a:latin typeface="Bookman Old Style" panose="02050604050505020204" pitchFamily="18" charset="0"/>
                          <a:ea typeface="Calibri" panose="020F0502020204030204" pitchFamily="34" charset="0"/>
                          <a:cs typeface="Calibri" panose="020F0502020204030204" pitchFamily="34" charset="0"/>
                        </a:rPr>
                        <a:t>2</a:t>
                      </a:r>
                      <a:endParaRPr lang="id-ID"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632423"/>
                      </a:solidFill>
                      <a:prstDash val="solid"/>
                      <a:round/>
                      <a:headEnd type="none" w="med" len="med"/>
                      <a:tailEnd type="none" w="med" len="med"/>
                    </a:lnB>
                    <a:solidFill>
                      <a:srgbClr val="632423"/>
                    </a:solidFill>
                  </a:tcPr>
                </a:tc>
                <a:tc>
                  <a:txBody>
                    <a:bodyPr/>
                    <a:lstStyle/>
                    <a:p>
                      <a:pPr algn="ctr">
                        <a:lnSpc>
                          <a:spcPct val="115000"/>
                        </a:lnSpc>
                        <a:spcAft>
                          <a:spcPts val="0"/>
                        </a:spcAft>
                      </a:pPr>
                      <a:r>
                        <a:rPr lang="en-US" sz="1600" dirty="0" err="1">
                          <a:solidFill>
                            <a:schemeClr val="bg1"/>
                          </a:solidFill>
                          <a:effectLst/>
                          <a:latin typeface="Bookman Old Style" panose="02050604050505020204" pitchFamily="18" charset="0"/>
                          <a:ea typeface="Calibri" panose="020F0502020204030204" pitchFamily="34" charset="0"/>
                          <a:cs typeface="Calibri" panose="020F0502020204030204" pitchFamily="34" charset="0"/>
                        </a:rPr>
                        <a:t>Aset</a:t>
                      </a:r>
                      <a:r>
                        <a:rPr lang="en-US" sz="1600" dirty="0">
                          <a:solidFill>
                            <a:schemeClr val="bg1"/>
                          </a:solidFill>
                          <a:effectLst/>
                          <a:latin typeface="Bookman Old Style" panose="02050604050505020204" pitchFamily="18" charset="0"/>
                          <a:ea typeface="Calibri" panose="020F0502020204030204" pitchFamily="34" charset="0"/>
                          <a:cs typeface="Calibri" panose="020F0502020204030204" pitchFamily="34" charset="0"/>
                        </a:rPr>
                        <a:t> TW III 2014</a:t>
                      </a:r>
                      <a:r>
                        <a:rPr lang="en-US" sz="1600" b="1" baseline="30000" dirty="0">
                          <a:solidFill>
                            <a:schemeClr val="bg1"/>
                          </a:solidFill>
                          <a:effectLst/>
                          <a:latin typeface="Bookman Old Style" panose="02050604050505020204" pitchFamily="18" charset="0"/>
                          <a:ea typeface="Calibri" panose="020F0502020204030204" pitchFamily="34" charset="0"/>
                          <a:cs typeface="Calibri" panose="020F0502020204030204" pitchFamily="34" charset="0"/>
                        </a:rPr>
                        <a:t>3</a:t>
                      </a:r>
                      <a:endParaRPr lang="id-ID"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632423"/>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632423"/>
                      </a:solidFill>
                      <a:prstDash val="solid"/>
                      <a:round/>
                      <a:headEnd type="none" w="med" len="med"/>
                      <a:tailEnd type="none" w="med" len="med"/>
                    </a:lnB>
                    <a:solidFill>
                      <a:srgbClr val="632423"/>
                    </a:solidFill>
                  </a:tcPr>
                </a:tc>
              </a:tr>
              <a:tr h="341607">
                <a:tc>
                  <a:txBody>
                    <a:bodyPr/>
                    <a:lstStyle/>
                    <a:p>
                      <a:pPr algn="ctr">
                        <a:lnSpc>
                          <a:spcPct val="115000"/>
                        </a:lnSpc>
                        <a:spcAft>
                          <a:spcPts val="0"/>
                        </a:spcAft>
                      </a:pPr>
                      <a:r>
                        <a:rPr lang="en-US" sz="1600" dirty="0">
                          <a:effectLst/>
                          <a:latin typeface="Bookman Old Style" panose="02050604050505020204" pitchFamily="18" charset="0"/>
                          <a:ea typeface="Calibri" panose="020F0502020204030204" pitchFamily="34" charset="0"/>
                          <a:cs typeface="Calibri" panose="020F0502020204030204" pitchFamily="34" charset="0"/>
                        </a:rPr>
                        <a:t>1</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n-US" sz="1600" dirty="0" err="1">
                          <a:effectLst/>
                          <a:latin typeface="Bookman Old Style" panose="02050604050505020204" pitchFamily="18" charset="0"/>
                          <a:ea typeface="Calibri" panose="020F0502020204030204" pitchFamily="34" charset="0"/>
                          <a:cs typeface="Calibri" panose="020F0502020204030204" pitchFamily="34" charset="0"/>
                        </a:rPr>
                        <a:t>Perasuransian</a:t>
                      </a:r>
                      <a:r>
                        <a:rPr lang="en-US" sz="1600" dirty="0">
                          <a:effectLst/>
                          <a:latin typeface="Bookman Old Style" panose="02050604050505020204" pitchFamily="18" charset="0"/>
                          <a:ea typeface="Calibri" panose="020F0502020204030204" pitchFamily="34" charset="0"/>
                          <a:cs typeface="Calibri" panose="020F0502020204030204" pitchFamily="34" charset="0"/>
                        </a:rPr>
                        <a:t> </a:t>
                      </a:r>
                      <a:r>
                        <a:rPr lang="en-US" sz="1600" dirty="0" err="1">
                          <a:effectLst/>
                          <a:latin typeface="Bookman Old Style" panose="02050604050505020204" pitchFamily="18" charset="0"/>
                          <a:ea typeface="Calibri" panose="020F0502020204030204" pitchFamily="34" charset="0"/>
                          <a:cs typeface="Calibri" panose="020F0502020204030204" pitchFamily="34" charset="0"/>
                        </a:rPr>
                        <a:t>Syariah</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algn="r">
                        <a:lnSpc>
                          <a:spcPct val="115000"/>
                        </a:lnSpc>
                        <a:spcAft>
                          <a:spcPts val="0"/>
                        </a:spcAft>
                      </a:pPr>
                      <a:r>
                        <a:rPr lang="en-US" sz="1600">
                          <a:effectLst/>
                          <a:latin typeface="Bookman Old Style" panose="02050604050505020204" pitchFamily="18" charset="0"/>
                          <a:ea typeface="Calibri" panose="020F0502020204030204" pitchFamily="34" charset="0"/>
                          <a:cs typeface="Calibri" panose="020F0502020204030204" pitchFamily="34" charset="0"/>
                        </a:rPr>
                        <a:t>16,66</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algn="r">
                        <a:lnSpc>
                          <a:spcPct val="115000"/>
                        </a:lnSpc>
                        <a:spcAft>
                          <a:spcPts val="0"/>
                        </a:spcAft>
                      </a:pPr>
                      <a:r>
                        <a:rPr lang="en-US" sz="1600">
                          <a:effectLst/>
                          <a:latin typeface="Bookman Old Style" panose="02050604050505020204" pitchFamily="18" charset="0"/>
                          <a:ea typeface="Calibri" panose="020F0502020204030204" pitchFamily="34" charset="0"/>
                          <a:cs typeface="Calibri" panose="020F0502020204030204" pitchFamily="34" charset="0"/>
                        </a:rPr>
                        <a:t> 18,41</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algn="r">
                        <a:lnSpc>
                          <a:spcPct val="115000"/>
                        </a:lnSpc>
                        <a:spcAft>
                          <a:spcPts val="0"/>
                        </a:spcAft>
                      </a:pPr>
                      <a:r>
                        <a:rPr lang="en-US" sz="1600">
                          <a:effectLst/>
                          <a:latin typeface="Bookman Old Style" panose="02050604050505020204" pitchFamily="18" charset="0"/>
                          <a:ea typeface="Calibri" panose="020F0502020204030204" pitchFamily="34" charset="0"/>
                          <a:cs typeface="Calibri" panose="020F0502020204030204" pitchFamily="34" charset="0"/>
                        </a:rPr>
                        <a:t>19,26</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algn="r">
                        <a:lnSpc>
                          <a:spcPct val="115000"/>
                        </a:lnSpc>
                        <a:spcAft>
                          <a:spcPts val="0"/>
                        </a:spcAft>
                      </a:pPr>
                      <a:r>
                        <a:rPr lang="en-US" sz="1600">
                          <a:effectLst/>
                          <a:latin typeface="Bookman Old Style" panose="02050604050505020204" pitchFamily="18" charset="0"/>
                          <a:ea typeface="Calibri" panose="020F0502020204030204" pitchFamily="34" charset="0"/>
                          <a:cs typeface="Calibri" panose="020F0502020204030204" pitchFamily="34" charset="0"/>
                        </a:rPr>
                        <a:t>20,77</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r>
              <a:tr h="683213">
                <a:tc>
                  <a:txBody>
                    <a:bodyPr/>
                    <a:lstStyle/>
                    <a:p>
                      <a:pPr algn="ctr">
                        <a:lnSpc>
                          <a:spcPct val="115000"/>
                        </a:lnSpc>
                        <a:spcAft>
                          <a:spcPts val="0"/>
                        </a:spcAft>
                      </a:pPr>
                      <a:r>
                        <a:rPr lang="en-US" sz="1600">
                          <a:effectLst/>
                          <a:latin typeface="Bookman Old Style" panose="02050604050505020204" pitchFamily="18" charset="0"/>
                          <a:ea typeface="Calibri" panose="020F0502020204030204" pitchFamily="34" charset="0"/>
                          <a:cs typeface="Calibri" panose="020F0502020204030204" pitchFamily="34" charset="0"/>
                        </a:rPr>
                        <a:t>2</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n-US" sz="1600" dirty="0" err="1">
                          <a:effectLst/>
                          <a:latin typeface="Bookman Old Style" panose="02050604050505020204" pitchFamily="18" charset="0"/>
                          <a:ea typeface="Calibri" panose="020F0502020204030204" pitchFamily="34" charset="0"/>
                          <a:cs typeface="Calibri" panose="020F0502020204030204" pitchFamily="34" charset="0"/>
                        </a:rPr>
                        <a:t>Lembaga</a:t>
                      </a:r>
                      <a:r>
                        <a:rPr lang="en-US" sz="1600" dirty="0">
                          <a:effectLst/>
                          <a:latin typeface="Bookman Old Style" panose="02050604050505020204" pitchFamily="18" charset="0"/>
                          <a:ea typeface="Calibri" panose="020F0502020204030204" pitchFamily="34" charset="0"/>
                          <a:cs typeface="Calibri" panose="020F0502020204030204" pitchFamily="34" charset="0"/>
                        </a:rPr>
                        <a:t> </a:t>
                      </a:r>
                      <a:r>
                        <a:rPr lang="en-US" sz="1600" dirty="0" err="1">
                          <a:effectLst/>
                          <a:latin typeface="Bookman Old Style" panose="02050604050505020204" pitchFamily="18" charset="0"/>
                          <a:ea typeface="Calibri" panose="020F0502020204030204" pitchFamily="34" charset="0"/>
                          <a:cs typeface="Calibri" panose="020F0502020204030204" pitchFamily="34" charset="0"/>
                        </a:rPr>
                        <a:t>Pembiayaan</a:t>
                      </a:r>
                      <a:r>
                        <a:rPr lang="en-US" sz="1600" dirty="0">
                          <a:effectLst/>
                          <a:latin typeface="Bookman Old Style" panose="02050604050505020204" pitchFamily="18" charset="0"/>
                          <a:ea typeface="Calibri" panose="020F0502020204030204" pitchFamily="34" charset="0"/>
                          <a:cs typeface="Calibri" panose="020F0502020204030204" pitchFamily="34" charset="0"/>
                        </a:rPr>
                        <a:t> </a:t>
                      </a:r>
                      <a:r>
                        <a:rPr lang="en-US" sz="1600" dirty="0" err="1">
                          <a:effectLst/>
                          <a:latin typeface="Bookman Old Style" panose="02050604050505020204" pitchFamily="18" charset="0"/>
                          <a:ea typeface="Calibri" panose="020F0502020204030204" pitchFamily="34" charset="0"/>
                          <a:cs typeface="Calibri" panose="020F0502020204030204" pitchFamily="34" charset="0"/>
                        </a:rPr>
                        <a:t>Syariah</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algn="r">
                        <a:lnSpc>
                          <a:spcPct val="115000"/>
                        </a:lnSpc>
                        <a:spcAft>
                          <a:spcPts val="0"/>
                        </a:spcAft>
                      </a:pPr>
                      <a:r>
                        <a:rPr lang="en-US" sz="1600" dirty="0">
                          <a:effectLst/>
                          <a:latin typeface="Bookman Old Style" panose="02050604050505020204" pitchFamily="18" charset="0"/>
                          <a:ea typeface="Calibri" panose="020F0502020204030204" pitchFamily="34" charset="0"/>
                          <a:cs typeface="Calibri" panose="020F0502020204030204" pitchFamily="34" charset="0"/>
                        </a:rPr>
                        <a:t>24,95</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algn="r">
                        <a:lnSpc>
                          <a:spcPct val="115000"/>
                        </a:lnSpc>
                        <a:spcAft>
                          <a:spcPts val="0"/>
                        </a:spcAft>
                      </a:pPr>
                      <a:r>
                        <a:rPr lang="en-US" sz="1600" dirty="0">
                          <a:effectLst/>
                          <a:latin typeface="Bookman Old Style" panose="02050604050505020204" pitchFamily="18" charset="0"/>
                          <a:ea typeface="Calibri" panose="020F0502020204030204" pitchFamily="34" charset="0"/>
                          <a:cs typeface="Calibri" panose="020F0502020204030204" pitchFamily="34" charset="0"/>
                        </a:rPr>
                        <a:t> 24,24</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algn="r">
                        <a:lnSpc>
                          <a:spcPct val="115000"/>
                        </a:lnSpc>
                        <a:spcAft>
                          <a:spcPts val="0"/>
                        </a:spcAft>
                      </a:pPr>
                      <a:r>
                        <a:rPr lang="en-US" sz="1600" dirty="0">
                          <a:effectLst/>
                          <a:latin typeface="Bookman Old Style" panose="02050604050505020204" pitchFamily="18" charset="0"/>
                          <a:ea typeface="Calibri" panose="020F0502020204030204" pitchFamily="34" charset="0"/>
                          <a:cs typeface="Calibri" panose="020F0502020204030204" pitchFamily="34" charset="0"/>
                        </a:rPr>
                        <a:t>25,06</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algn="r">
                        <a:lnSpc>
                          <a:spcPct val="115000"/>
                        </a:lnSpc>
                        <a:spcAft>
                          <a:spcPts val="0"/>
                        </a:spcAft>
                      </a:pPr>
                      <a:r>
                        <a:rPr lang="en-US" sz="1600">
                          <a:effectLst/>
                          <a:latin typeface="Bookman Old Style" panose="02050604050505020204" pitchFamily="18" charset="0"/>
                          <a:ea typeface="Calibri" panose="020F0502020204030204" pitchFamily="34" charset="0"/>
                          <a:cs typeface="Calibri" panose="020F0502020204030204" pitchFamily="34" charset="0"/>
                        </a:rPr>
                        <a:t>23,10</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r>
              <a:tr h="683213">
                <a:tc>
                  <a:txBody>
                    <a:bodyPr/>
                    <a:lstStyle/>
                    <a:p>
                      <a:pPr algn="ctr">
                        <a:lnSpc>
                          <a:spcPct val="115000"/>
                        </a:lnSpc>
                        <a:spcAft>
                          <a:spcPts val="0"/>
                        </a:spcAft>
                      </a:pPr>
                      <a:r>
                        <a:rPr lang="en-US" sz="1600">
                          <a:effectLst/>
                          <a:latin typeface="Bookman Old Style" panose="02050604050505020204" pitchFamily="18" charset="0"/>
                          <a:ea typeface="Calibri" panose="020F0502020204030204" pitchFamily="34" charset="0"/>
                          <a:cs typeface="Calibri" panose="020F0502020204030204" pitchFamily="34" charset="0"/>
                        </a:rPr>
                        <a:t>3</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fi-FI" sz="1600">
                          <a:effectLst/>
                          <a:latin typeface="Bookman Old Style" panose="02050604050505020204" pitchFamily="18" charset="0"/>
                          <a:ea typeface="Calibri" panose="020F0502020204030204" pitchFamily="34" charset="0"/>
                          <a:cs typeface="Calibri" panose="020F0502020204030204" pitchFamily="34" charset="0"/>
                        </a:rPr>
                        <a:t>Lembaga Jasa Keuangan Syariah Lainnya</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algn="r">
                        <a:lnSpc>
                          <a:spcPct val="115000"/>
                        </a:lnSpc>
                        <a:spcAft>
                          <a:spcPts val="0"/>
                        </a:spcAft>
                      </a:pPr>
                      <a:r>
                        <a:rPr lang="en-US" sz="1600">
                          <a:effectLst/>
                          <a:latin typeface="Bookman Old Style" panose="02050604050505020204" pitchFamily="18" charset="0"/>
                          <a:ea typeface="Calibri" panose="020F0502020204030204" pitchFamily="34" charset="0"/>
                          <a:cs typeface="Calibri" panose="020F0502020204030204" pitchFamily="34" charset="0"/>
                        </a:rPr>
                        <a:t>0,10</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algn="r">
                        <a:lnSpc>
                          <a:spcPct val="115000"/>
                        </a:lnSpc>
                        <a:spcAft>
                          <a:spcPts val="0"/>
                        </a:spcAft>
                      </a:pPr>
                      <a:r>
                        <a:rPr lang="en-US" sz="1600">
                          <a:effectLst/>
                          <a:latin typeface="Bookman Old Style" panose="02050604050505020204" pitchFamily="18" charset="0"/>
                          <a:ea typeface="Calibri" panose="020F0502020204030204" pitchFamily="34" charset="0"/>
                          <a:cs typeface="Calibri" panose="020F0502020204030204" pitchFamily="34" charset="0"/>
                        </a:rPr>
                        <a:t>  0,11</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algn="r">
                        <a:lnSpc>
                          <a:spcPct val="115000"/>
                        </a:lnSpc>
                        <a:spcAft>
                          <a:spcPts val="0"/>
                        </a:spcAft>
                      </a:pPr>
                      <a:r>
                        <a:rPr lang="en-US" sz="1600" dirty="0">
                          <a:effectLst/>
                          <a:latin typeface="Bookman Old Style" panose="02050604050505020204" pitchFamily="18" charset="0"/>
                          <a:ea typeface="Calibri" panose="020F0502020204030204" pitchFamily="34" charset="0"/>
                          <a:cs typeface="Calibri" panose="020F0502020204030204" pitchFamily="34" charset="0"/>
                        </a:rPr>
                        <a:t>0,11</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algn="r">
                        <a:lnSpc>
                          <a:spcPct val="115000"/>
                        </a:lnSpc>
                        <a:spcAft>
                          <a:spcPts val="0"/>
                        </a:spcAft>
                      </a:pPr>
                      <a:r>
                        <a:rPr lang="en-US" sz="1600" dirty="0">
                          <a:effectLst/>
                          <a:latin typeface="Bookman Old Style" panose="02050604050505020204" pitchFamily="18" charset="0"/>
                          <a:ea typeface="Calibri" panose="020F0502020204030204" pitchFamily="34" charset="0"/>
                          <a:cs typeface="Calibri" panose="020F0502020204030204" pitchFamily="34" charset="0"/>
                        </a:rPr>
                        <a:t>0,12</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r>
              <a:tr h="341607">
                <a:tc>
                  <a:txBody>
                    <a:bodyPr/>
                    <a:lstStyle/>
                    <a:p>
                      <a:pPr>
                        <a:lnSpc>
                          <a:spcPct val="115000"/>
                        </a:lnSpc>
                        <a:spcAft>
                          <a:spcPts val="0"/>
                        </a:spcAft>
                      </a:pPr>
                      <a:r>
                        <a:rPr lang="en-US" sz="1600" b="1">
                          <a:effectLst/>
                          <a:latin typeface="Bookman Old Style" panose="02050604050505020204" pitchFamily="18" charset="0"/>
                          <a:ea typeface="Calibri" panose="020F0502020204030204" pitchFamily="34" charset="0"/>
                          <a:cs typeface="Calibri" panose="020F0502020204030204" pitchFamily="34" charset="0"/>
                        </a:rPr>
                        <a:t> </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a:lnSpc>
                          <a:spcPct val="115000"/>
                        </a:lnSpc>
                        <a:spcAft>
                          <a:spcPts val="0"/>
                        </a:spcAft>
                      </a:pPr>
                      <a:r>
                        <a:rPr lang="en-US" sz="1600" b="1">
                          <a:effectLst/>
                          <a:latin typeface="Bookman Old Style" panose="02050604050505020204" pitchFamily="18" charset="0"/>
                          <a:ea typeface="Calibri" panose="020F0502020204030204" pitchFamily="34" charset="0"/>
                          <a:cs typeface="Calibri" panose="020F0502020204030204" pitchFamily="34" charset="0"/>
                        </a:rPr>
                        <a:t>Total Aset</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algn="r">
                        <a:lnSpc>
                          <a:spcPct val="115000"/>
                        </a:lnSpc>
                        <a:spcAft>
                          <a:spcPts val="0"/>
                        </a:spcAft>
                      </a:pPr>
                      <a:r>
                        <a:rPr lang="en-US" sz="1600" b="1">
                          <a:effectLst/>
                          <a:latin typeface="Bookman Old Style" panose="02050604050505020204" pitchFamily="18" charset="0"/>
                          <a:ea typeface="Calibri" panose="020F0502020204030204" pitchFamily="34" charset="0"/>
                          <a:cs typeface="Calibri" panose="020F0502020204030204" pitchFamily="34" charset="0"/>
                        </a:rPr>
                        <a:t>41,71</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algn="r">
                        <a:lnSpc>
                          <a:spcPct val="115000"/>
                        </a:lnSpc>
                        <a:spcAft>
                          <a:spcPts val="0"/>
                        </a:spcAft>
                      </a:pPr>
                      <a:r>
                        <a:rPr lang="en-US" sz="1600" b="1">
                          <a:effectLst/>
                          <a:latin typeface="Bookman Old Style" panose="02050604050505020204" pitchFamily="18" charset="0"/>
                          <a:ea typeface="Calibri" panose="020F0502020204030204" pitchFamily="34" charset="0"/>
                          <a:cs typeface="Calibri" panose="020F0502020204030204" pitchFamily="34" charset="0"/>
                        </a:rPr>
                        <a:t>  42,76</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algn="r">
                        <a:lnSpc>
                          <a:spcPct val="115000"/>
                        </a:lnSpc>
                        <a:spcAft>
                          <a:spcPts val="0"/>
                        </a:spcAft>
                      </a:pPr>
                      <a:r>
                        <a:rPr lang="en-US" sz="1600" b="1">
                          <a:effectLst/>
                          <a:latin typeface="Bookman Old Style" panose="02050604050505020204" pitchFamily="18" charset="0"/>
                          <a:ea typeface="Calibri" panose="020F0502020204030204" pitchFamily="34" charset="0"/>
                          <a:cs typeface="Calibri" panose="020F0502020204030204" pitchFamily="34" charset="0"/>
                        </a:rPr>
                        <a:t>44,43</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c>
                  <a:txBody>
                    <a:bodyPr/>
                    <a:lstStyle/>
                    <a:p>
                      <a:pPr algn="r">
                        <a:lnSpc>
                          <a:spcPct val="115000"/>
                        </a:lnSpc>
                        <a:spcAft>
                          <a:spcPts val="0"/>
                        </a:spcAft>
                      </a:pPr>
                      <a:r>
                        <a:rPr lang="en-US" sz="1600" b="1" dirty="0">
                          <a:effectLst/>
                          <a:latin typeface="Bookman Old Style" panose="02050604050505020204" pitchFamily="18" charset="0"/>
                          <a:ea typeface="Calibri" panose="020F0502020204030204" pitchFamily="34" charset="0"/>
                          <a:cs typeface="Calibri" panose="020F0502020204030204" pitchFamily="34" charset="0"/>
                        </a:rPr>
                        <a:t>43,99</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32423"/>
                      </a:solidFill>
                      <a:prstDash val="solid"/>
                      <a:round/>
                      <a:headEnd type="none" w="med" len="med"/>
                      <a:tailEnd type="none" w="med" len="med"/>
                    </a:lnL>
                    <a:lnR w="12700" cap="flat" cmpd="sng" algn="ctr">
                      <a:solidFill>
                        <a:srgbClr val="632423"/>
                      </a:solidFill>
                      <a:prstDash val="solid"/>
                      <a:round/>
                      <a:headEnd type="none" w="med" len="med"/>
                      <a:tailEnd type="none" w="med" len="med"/>
                    </a:lnR>
                    <a:lnT w="12700" cap="flat" cmpd="sng" algn="ctr">
                      <a:solidFill>
                        <a:srgbClr val="632423"/>
                      </a:solidFill>
                      <a:prstDash val="solid"/>
                      <a:round/>
                      <a:headEnd type="none" w="med" len="med"/>
                      <a:tailEnd type="none" w="med" len="med"/>
                    </a:lnT>
                    <a:lnB w="12700" cap="flat" cmpd="sng" algn="ctr">
                      <a:solidFill>
                        <a:srgbClr val="632423"/>
                      </a:solidFill>
                      <a:prstDash val="solid"/>
                      <a:round/>
                      <a:headEnd type="none" w="med" len="med"/>
                      <a:tailEnd type="none" w="med" len="med"/>
                    </a:lnB>
                  </a:tcPr>
                </a:tc>
              </a:tr>
            </a:tbl>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smtClean="0"/>
              <a:t>Topik Presentasi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8725597"/>
              </p:ext>
            </p:extLst>
          </p:nvPr>
        </p:nvGraphicFramePr>
        <p:xfrm>
          <a:off x="457200" y="1600200"/>
          <a:ext cx="8229600" cy="4781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6" name="TextBox 1"/>
          <p:cNvSpPr txBox="1">
            <a:spLocks noChangeArrowheads="1"/>
          </p:cNvSpPr>
          <p:nvPr/>
        </p:nvSpPr>
        <p:spPr bwMode="auto">
          <a:xfrm>
            <a:off x="0" y="6519863"/>
            <a:ext cx="8593138" cy="338554"/>
          </a:xfrm>
          <a:prstGeom prst="rect">
            <a:avLst/>
          </a:prstGeom>
          <a:noFill/>
          <a:ln w="9525">
            <a:noFill/>
            <a:miter lim="800000"/>
            <a:headEnd/>
            <a:tailEnd/>
          </a:ln>
        </p:spPr>
        <p:txBody>
          <a:bodyPr>
            <a:spAutoFit/>
          </a:bodyPr>
          <a:lstStyle/>
          <a:p>
            <a:r>
              <a:rPr lang="id-ID" sz="1600" b="1" dirty="0">
                <a:solidFill>
                  <a:schemeClr val="bg1"/>
                </a:solidFill>
                <a:latin typeface="Agency FB" pitchFamily="34" charset="0"/>
              </a:rPr>
              <a:t>Integritas, Profesionalisme, Sinergi, Inklusif, Visioner </a:t>
            </a:r>
            <a:r>
              <a:rPr lang="en-GB" sz="1600" b="1" dirty="0" smtClean="0">
                <a:solidFill>
                  <a:schemeClr val="bg1"/>
                </a:solidFill>
                <a:latin typeface="Agency FB" pitchFamily="34" charset="0"/>
              </a:rPr>
              <a:t>			           </a:t>
            </a:r>
            <a:r>
              <a:rPr lang="id-ID" sz="1600" b="1" dirty="0" smtClean="0">
                <a:solidFill>
                  <a:schemeClr val="bg1"/>
                </a:solidFill>
                <a:latin typeface="Agency FB" pitchFamily="34" charset="0"/>
              </a:rPr>
              <a:t>Syariah </a:t>
            </a:r>
            <a:r>
              <a:rPr lang="id-ID" sz="1600" b="1" dirty="0">
                <a:solidFill>
                  <a:schemeClr val="bg1"/>
                </a:solidFill>
                <a:latin typeface="Agency FB" pitchFamily="34" charset="0"/>
              </a:rPr>
              <a:t>untuk Semua                                 </a:t>
            </a:r>
            <a:endParaRPr lang="en-US" sz="1600" b="1" dirty="0">
              <a:solidFill>
                <a:schemeClr val="bg1"/>
              </a:solidFill>
              <a:latin typeface="Agency FB" pitchFamily="34" charset="0"/>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08098" y="228600"/>
            <a:ext cx="6380326" cy="643655"/>
          </a:xfrm>
        </p:spPr>
        <p:txBody>
          <a:bodyPr>
            <a:normAutofit/>
          </a:bodyPr>
          <a:lstStyle/>
          <a:p>
            <a:r>
              <a:rPr lang="id-ID" sz="3200" smtClean="0"/>
              <a:t>Jumlah Entitas IKNB Syariah*</a:t>
            </a:r>
            <a:endParaRPr lang="en-US" sz="3200"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311769807"/>
              </p:ext>
            </p:extLst>
          </p:nvPr>
        </p:nvGraphicFramePr>
        <p:xfrm>
          <a:off x="457200" y="1412875"/>
          <a:ext cx="7715200" cy="4227825"/>
        </p:xfrm>
        <a:graphic>
          <a:graphicData uri="http://schemas.openxmlformats.org/drawingml/2006/table">
            <a:tbl>
              <a:tblPr firstRow="1" bandRow="1">
                <a:tableStyleId>{5C22544A-7EE6-4342-B048-85BDC9FD1C3A}</a:tableStyleId>
              </a:tblPr>
              <a:tblGrid>
                <a:gridCol w="669919"/>
                <a:gridCol w="3809873"/>
                <a:gridCol w="1610743"/>
                <a:gridCol w="1624665"/>
              </a:tblGrid>
              <a:tr h="381000">
                <a:tc>
                  <a:txBody>
                    <a:bodyPr/>
                    <a:lstStyle/>
                    <a:p>
                      <a:pPr algn="ctr"/>
                      <a:endParaRPr lang="en-US" sz="1800" dirty="0" smtClean="0">
                        <a:latin typeface="Calibri" panose="020F0502020204030204" pitchFamily="34" charset="0"/>
                      </a:endParaRPr>
                    </a:p>
                    <a:p>
                      <a:pPr algn="ctr"/>
                      <a:r>
                        <a:rPr lang="en-US" sz="1800" dirty="0" smtClean="0">
                          <a:latin typeface="Calibri" panose="020F0502020204030204" pitchFamily="34" charset="0"/>
                        </a:rPr>
                        <a:t>No</a:t>
                      </a:r>
                      <a:endParaRPr lang="en-US" sz="1800" dirty="0">
                        <a:latin typeface="Calibri" panose="020F0502020204030204" pitchFamily="34" charset="0"/>
                        <a:cs typeface="Arial" pitchFamily="34" charset="0"/>
                      </a:endParaRPr>
                    </a:p>
                  </a:txBody>
                  <a:tcPr marL="101208" marR="101208">
                    <a:solidFill>
                      <a:schemeClr val="accent2">
                        <a:lumMod val="75000"/>
                      </a:schemeClr>
                    </a:solidFill>
                  </a:tcPr>
                </a:tc>
                <a:tc>
                  <a:txBody>
                    <a:bodyPr/>
                    <a:lstStyle/>
                    <a:p>
                      <a:pPr algn="ctr"/>
                      <a:endParaRPr lang="en-US" sz="1800" dirty="0" smtClean="0">
                        <a:latin typeface="Calibri" panose="020F0502020204030204" pitchFamily="34" charset="0"/>
                      </a:endParaRPr>
                    </a:p>
                    <a:p>
                      <a:pPr algn="ctr"/>
                      <a:r>
                        <a:rPr lang="en-US" sz="1800" dirty="0" err="1" smtClean="0">
                          <a:latin typeface="Calibri" panose="020F0502020204030204" pitchFamily="34" charset="0"/>
                        </a:rPr>
                        <a:t>Jenis</a:t>
                      </a:r>
                      <a:r>
                        <a:rPr lang="en-US" sz="1800" dirty="0" smtClean="0">
                          <a:latin typeface="Calibri" panose="020F0502020204030204" pitchFamily="34" charset="0"/>
                        </a:rPr>
                        <a:t> </a:t>
                      </a:r>
                      <a:r>
                        <a:rPr lang="en-US" sz="1800" dirty="0" err="1" smtClean="0">
                          <a:latin typeface="Calibri" panose="020F0502020204030204" pitchFamily="34" charset="0"/>
                        </a:rPr>
                        <a:t>Industri</a:t>
                      </a:r>
                      <a:endParaRPr lang="en-US" sz="1800" dirty="0">
                        <a:latin typeface="Calibri" panose="020F0502020204030204" pitchFamily="34" charset="0"/>
                        <a:cs typeface="Arial" pitchFamily="34" charset="0"/>
                      </a:endParaRPr>
                    </a:p>
                  </a:txBody>
                  <a:tcPr marL="101208" marR="101208">
                    <a:solidFill>
                      <a:schemeClr val="accent2">
                        <a:lumMod val="75000"/>
                      </a:schemeClr>
                    </a:solidFill>
                  </a:tcPr>
                </a:tc>
                <a:tc>
                  <a:txBody>
                    <a:bodyPr/>
                    <a:lstStyle/>
                    <a:p>
                      <a:pPr algn="ctr"/>
                      <a:r>
                        <a:rPr lang="en-US" sz="1800" dirty="0" err="1" smtClean="0">
                          <a:latin typeface="Calibri" panose="020F0502020204030204" pitchFamily="34" charset="0"/>
                        </a:rPr>
                        <a:t>Jumlah</a:t>
                      </a:r>
                      <a:r>
                        <a:rPr lang="id-ID" sz="1800" dirty="0" smtClean="0">
                          <a:latin typeface="Calibri" panose="020F0502020204030204" pitchFamily="34" charset="0"/>
                        </a:rPr>
                        <a:t> Full Syariah</a:t>
                      </a:r>
                      <a:endParaRPr lang="en-US" sz="1800" dirty="0">
                        <a:latin typeface="Calibri" panose="020F0502020204030204" pitchFamily="34" charset="0"/>
                        <a:cs typeface="Arial" pitchFamily="34" charset="0"/>
                      </a:endParaRPr>
                    </a:p>
                  </a:txBody>
                  <a:tcPr marL="101208" marR="101208">
                    <a:solidFill>
                      <a:schemeClr val="accent2">
                        <a:lumMod val="75000"/>
                      </a:schemeClr>
                    </a:solidFill>
                  </a:tcPr>
                </a:tc>
                <a:tc>
                  <a:txBody>
                    <a:bodyPr/>
                    <a:lstStyle/>
                    <a:p>
                      <a:pPr algn="ctr"/>
                      <a:endParaRPr lang="en-US" sz="1800" kern="1200" dirty="0" smtClean="0">
                        <a:latin typeface="Calibri" panose="020F0502020204030204" pitchFamily="34" charset="0"/>
                      </a:endParaRPr>
                    </a:p>
                    <a:p>
                      <a:pPr algn="ctr"/>
                      <a:r>
                        <a:rPr lang="id-ID" sz="1800" kern="1200" dirty="0" smtClean="0">
                          <a:latin typeface="Calibri" panose="020F0502020204030204" pitchFamily="34" charset="0"/>
                        </a:rPr>
                        <a:t>Jumlah UUS</a:t>
                      </a:r>
                      <a:endParaRPr lang="en-US" sz="1800" b="1" kern="1200" dirty="0">
                        <a:solidFill>
                          <a:schemeClr val="lt1"/>
                        </a:solidFill>
                        <a:latin typeface="Calibri" panose="020F0502020204030204" pitchFamily="34" charset="0"/>
                        <a:ea typeface="+mn-ea"/>
                        <a:cs typeface="+mn-cs"/>
                      </a:endParaRPr>
                    </a:p>
                  </a:txBody>
                  <a:tcPr marL="101208" marR="101208">
                    <a:solidFill>
                      <a:schemeClr val="accent2">
                        <a:lumMod val="75000"/>
                      </a:schemeClr>
                    </a:solidFill>
                  </a:tcPr>
                </a:tc>
              </a:tr>
              <a:tr h="411480">
                <a:tc>
                  <a:txBody>
                    <a:bodyPr/>
                    <a:lstStyle/>
                    <a:p>
                      <a:r>
                        <a:rPr lang="en-US" sz="1800" b="1" dirty="0" smtClean="0">
                          <a:latin typeface="Calibri" panose="020F0502020204030204" pitchFamily="34" charset="0"/>
                        </a:rPr>
                        <a:t>1</a:t>
                      </a:r>
                      <a:endParaRPr lang="en-US" sz="1800" b="1" dirty="0">
                        <a:latin typeface="Calibri" panose="020F0502020204030204" pitchFamily="34" charset="0"/>
                        <a:cs typeface="Arial" pitchFamily="34" charset="0"/>
                      </a:endParaRPr>
                    </a:p>
                  </a:txBody>
                  <a:tcPr marL="101208" marR="101208">
                    <a:solidFill>
                      <a:schemeClr val="accent2">
                        <a:lumMod val="40000"/>
                        <a:lumOff val="60000"/>
                      </a:schemeClr>
                    </a:solidFill>
                  </a:tcPr>
                </a:tc>
                <a:tc>
                  <a:txBody>
                    <a:bodyPr/>
                    <a:lstStyle/>
                    <a:p>
                      <a:r>
                        <a:rPr lang="id-ID" sz="1800" b="1" dirty="0" smtClean="0">
                          <a:latin typeface="Calibri" panose="020F0502020204030204" pitchFamily="34" charset="0"/>
                        </a:rPr>
                        <a:t>Perusahaan Asuransi Syariah</a:t>
                      </a:r>
                      <a:endParaRPr lang="en-US" sz="1800" b="1" dirty="0">
                        <a:latin typeface="Calibri" panose="020F0502020204030204" pitchFamily="34" charset="0"/>
                        <a:cs typeface="Arial" pitchFamily="34" charset="0"/>
                      </a:endParaRPr>
                    </a:p>
                  </a:txBody>
                  <a:tcPr marL="101208" marR="101208">
                    <a:solidFill>
                      <a:schemeClr val="accent2">
                        <a:lumMod val="40000"/>
                        <a:lumOff val="60000"/>
                      </a:schemeClr>
                    </a:solidFill>
                  </a:tcPr>
                </a:tc>
                <a:tc>
                  <a:txBody>
                    <a:bodyPr/>
                    <a:lstStyle/>
                    <a:p>
                      <a:pPr algn="r"/>
                      <a:r>
                        <a:rPr lang="id-ID" sz="1800" b="1" dirty="0" smtClean="0">
                          <a:latin typeface="Calibri" panose="020F0502020204030204" pitchFamily="34" charset="0"/>
                          <a:cs typeface="Arial" pitchFamily="34" charset="0"/>
                        </a:rPr>
                        <a:t>5</a:t>
                      </a:r>
                      <a:endParaRPr lang="en-US" sz="1800" b="1" dirty="0">
                        <a:latin typeface="Calibri" panose="020F0502020204030204" pitchFamily="34" charset="0"/>
                        <a:cs typeface="Arial" pitchFamily="34" charset="0"/>
                      </a:endParaRPr>
                    </a:p>
                  </a:txBody>
                  <a:tcPr marL="101208" marR="101208" anchor="ctr">
                    <a:solidFill>
                      <a:schemeClr val="accent2">
                        <a:lumMod val="40000"/>
                        <a:lumOff val="60000"/>
                      </a:schemeClr>
                    </a:solidFill>
                  </a:tcPr>
                </a:tc>
                <a:tc>
                  <a:txBody>
                    <a:bodyPr/>
                    <a:lstStyle/>
                    <a:p>
                      <a:pPr algn="r" rtl="0" fontAlgn="t"/>
                      <a:r>
                        <a:rPr lang="id-ID" sz="1800" b="1" i="0" u="none" strike="noStrike" dirty="0" smtClean="0">
                          <a:solidFill>
                            <a:srgbClr val="000000"/>
                          </a:solidFill>
                          <a:latin typeface="Calibri" panose="020F0502020204030204" pitchFamily="34" charset="0"/>
                        </a:rPr>
                        <a:t>44</a:t>
                      </a:r>
                      <a:endParaRPr lang="en-US" sz="1800" b="1" i="0" u="none" strike="noStrike" dirty="0">
                        <a:solidFill>
                          <a:srgbClr val="000000"/>
                        </a:solidFill>
                        <a:latin typeface="Calibri" panose="020F0502020204030204" pitchFamily="34" charset="0"/>
                      </a:endParaRPr>
                    </a:p>
                  </a:txBody>
                  <a:tcPr marL="10542" marR="94883" marT="9525" marB="0" anchor="ctr">
                    <a:solidFill>
                      <a:schemeClr val="accent2">
                        <a:lumMod val="40000"/>
                        <a:lumOff val="60000"/>
                      </a:schemeClr>
                    </a:solidFill>
                  </a:tcPr>
                </a:tc>
              </a:tr>
              <a:tr h="457200">
                <a:tc>
                  <a:txBody>
                    <a:bodyPr/>
                    <a:lstStyle/>
                    <a:p>
                      <a:endParaRPr lang="en-US" sz="1800" dirty="0">
                        <a:latin typeface="Calibri" panose="020F0502020204030204" pitchFamily="34" charset="0"/>
                        <a:cs typeface="Arial" pitchFamily="34" charset="0"/>
                      </a:endParaRPr>
                    </a:p>
                  </a:txBody>
                  <a:tcPr marL="101208" marR="101208">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800" i="1" dirty="0" smtClean="0">
                          <a:latin typeface="Calibri" panose="020F0502020204030204" pitchFamily="34" charset="0"/>
                          <a:cs typeface="Arial" pitchFamily="34" charset="0"/>
                        </a:rPr>
                        <a:t>- Asuransi Jiwa</a:t>
                      </a:r>
                      <a:endParaRPr lang="en-US" sz="1800" i="1" dirty="0">
                        <a:latin typeface="Calibri" panose="020F0502020204030204" pitchFamily="34" charset="0"/>
                        <a:cs typeface="Arial" pitchFamily="34" charset="0"/>
                      </a:endParaRPr>
                    </a:p>
                  </a:txBody>
                  <a:tcPr marL="101208" marR="101208">
                    <a:solidFill>
                      <a:schemeClr val="accent2">
                        <a:lumMod val="20000"/>
                        <a:lumOff val="80000"/>
                      </a:schemeClr>
                    </a:solidFill>
                  </a:tcPr>
                </a:tc>
                <a:tc>
                  <a:txBody>
                    <a:bodyPr/>
                    <a:lstStyle/>
                    <a:p>
                      <a:pPr algn="r"/>
                      <a:r>
                        <a:rPr lang="id-ID" sz="1800" i="1" dirty="0" smtClean="0">
                          <a:latin typeface="Calibri" panose="020F0502020204030204" pitchFamily="34" charset="0"/>
                          <a:cs typeface="Arial" pitchFamily="34" charset="0"/>
                        </a:rPr>
                        <a:t>3</a:t>
                      </a:r>
                      <a:endParaRPr lang="en-US" sz="1800" i="1" dirty="0">
                        <a:latin typeface="Calibri" panose="020F0502020204030204" pitchFamily="34" charset="0"/>
                        <a:cs typeface="Arial" pitchFamily="34" charset="0"/>
                      </a:endParaRPr>
                    </a:p>
                  </a:txBody>
                  <a:tcPr marL="101208" marR="101208" anchor="ctr">
                    <a:solidFill>
                      <a:schemeClr val="accent2">
                        <a:lumMod val="20000"/>
                        <a:lumOff val="80000"/>
                      </a:schemeClr>
                    </a:solidFill>
                  </a:tcPr>
                </a:tc>
                <a:tc>
                  <a:txBody>
                    <a:bodyPr/>
                    <a:lstStyle/>
                    <a:p>
                      <a:pPr algn="r" rtl="0" fontAlgn="t"/>
                      <a:r>
                        <a:rPr lang="id-ID" sz="1800" b="0" i="1" u="none" strike="noStrike" dirty="0" smtClean="0">
                          <a:solidFill>
                            <a:srgbClr val="000000"/>
                          </a:solidFill>
                          <a:latin typeface="Calibri" panose="020F0502020204030204" pitchFamily="34" charset="0"/>
                        </a:rPr>
                        <a:t>18</a:t>
                      </a:r>
                      <a:endParaRPr lang="en-US" sz="1800" b="0" i="1" u="none" strike="noStrike" dirty="0">
                        <a:solidFill>
                          <a:srgbClr val="000000"/>
                        </a:solidFill>
                        <a:latin typeface="Calibri" panose="020F0502020204030204" pitchFamily="34" charset="0"/>
                      </a:endParaRPr>
                    </a:p>
                  </a:txBody>
                  <a:tcPr marL="10542" marR="94883" marT="9525" marB="0" anchor="ctr">
                    <a:solidFill>
                      <a:schemeClr val="accent2">
                        <a:lumMod val="20000"/>
                        <a:lumOff val="80000"/>
                      </a:schemeClr>
                    </a:solidFill>
                  </a:tcPr>
                </a:tc>
              </a:tr>
              <a:tr h="457200">
                <a:tc>
                  <a:txBody>
                    <a:bodyPr/>
                    <a:lstStyle/>
                    <a:p>
                      <a:endParaRPr lang="en-US" sz="1800" dirty="0">
                        <a:latin typeface="Calibri" panose="020F0502020204030204" pitchFamily="34" charset="0"/>
                        <a:cs typeface="Arial" pitchFamily="34" charset="0"/>
                      </a:endParaRPr>
                    </a:p>
                  </a:txBody>
                  <a:tcPr marL="101208" marR="101208">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800" i="1" dirty="0" smtClean="0">
                          <a:latin typeface="Calibri" panose="020F0502020204030204" pitchFamily="34" charset="0"/>
                          <a:cs typeface="Arial" pitchFamily="34" charset="0"/>
                        </a:rPr>
                        <a:t>- Asuransi</a:t>
                      </a:r>
                      <a:r>
                        <a:rPr lang="id-ID" sz="1800" i="1" baseline="0" dirty="0" smtClean="0">
                          <a:latin typeface="Calibri" panose="020F0502020204030204" pitchFamily="34" charset="0"/>
                          <a:cs typeface="Arial" pitchFamily="34" charset="0"/>
                        </a:rPr>
                        <a:t> Umum</a:t>
                      </a:r>
                      <a:endParaRPr lang="en-US" sz="1800" i="1" dirty="0">
                        <a:latin typeface="Calibri" panose="020F0502020204030204" pitchFamily="34" charset="0"/>
                        <a:cs typeface="Arial" pitchFamily="34" charset="0"/>
                      </a:endParaRPr>
                    </a:p>
                  </a:txBody>
                  <a:tcPr marL="101208" marR="101208">
                    <a:solidFill>
                      <a:schemeClr val="accent2">
                        <a:lumMod val="40000"/>
                        <a:lumOff val="60000"/>
                      </a:schemeClr>
                    </a:solidFill>
                  </a:tcPr>
                </a:tc>
                <a:tc>
                  <a:txBody>
                    <a:bodyPr/>
                    <a:lstStyle/>
                    <a:p>
                      <a:pPr algn="r"/>
                      <a:r>
                        <a:rPr lang="id-ID" sz="1800" i="1" dirty="0" smtClean="0">
                          <a:latin typeface="Calibri" panose="020F0502020204030204" pitchFamily="34" charset="0"/>
                          <a:cs typeface="Arial" pitchFamily="34" charset="0"/>
                        </a:rPr>
                        <a:t>2</a:t>
                      </a:r>
                      <a:endParaRPr lang="en-US" sz="1800" i="1" dirty="0">
                        <a:latin typeface="Calibri" panose="020F0502020204030204" pitchFamily="34" charset="0"/>
                        <a:cs typeface="Arial" pitchFamily="34" charset="0"/>
                      </a:endParaRPr>
                    </a:p>
                  </a:txBody>
                  <a:tcPr marL="101208" marR="101208" anchor="ctr">
                    <a:solidFill>
                      <a:schemeClr val="accent2">
                        <a:lumMod val="40000"/>
                        <a:lumOff val="60000"/>
                      </a:schemeClr>
                    </a:solidFill>
                  </a:tcPr>
                </a:tc>
                <a:tc>
                  <a:txBody>
                    <a:bodyPr/>
                    <a:lstStyle/>
                    <a:p>
                      <a:pPr algn="r" rtl="0" fontAlgn="t"/>
                      <a:r>
                        <a:rPr lang="id-ID" sz="1800" b="0" i="1" u="none" strike="noStrike" dirty="0" smtClean="0">
                          <a:solidFill>
                            <a:srgbClr val="000000"/>
                          </a:solidFill>
                          <a:latin typeface="Calibri" panose="020F0502020204030204" pitchFamily="34" charset="0"/>
                        </a:rPr>
                        <a:t>23</a:t>
                      </a:r>
                      <a:endParaRPr lang="en-US" sz="1800" b="0" i="1" u="none" strike="noStrike" dirty="0">
                        <a:solidFill>
                          <a:srgbClr val="000000"/>
                        </a:solidFill>
                        <a:latin typeface="Calibri" panose="020F0502020204030204" pitchFamily="34" charset="0"/>
                      </a:endParaRPr>
                    </a:p>
                  </a:txBody>
                  <a:tcPr marL="10542" marR="94883" marT="9525" marB="0" anchor="ctr">
                    <a:solidFill>
                      <a:schemeClr val="accent2">
                        <a:lumMod val="40000"/>
                        <a:lumOff val="60000"/>
                      </a:schemeClr>
                    </a:solidFill>
                  </a:tcPr>
                </a:tc>
              </a:tr>
              <a:tr h="457200">
                <a:tc>
                  <a:txBody>
                    <a:bodyPr/>
                    <a:lstStyle/>
                    <a:p>
                      <a:endParaRPr lang="en-US" sz="1800" dirty="0">
                        <a:latin typeface="Calibri" panose="020F0502020204030204" pitchFamily="34" charset="0"/>
                        <a:cs typeface="Arial" pitchFamily="34" charset="0"/>
                      </a:endParaRPr>
                    </a:p>
                  </a:txBody>
                  <a:tcPr marL="101208" marR="101208">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800" i="1" dirty="0" smtClean="0">
                          <a:latin typeface="Calibri" panose="020F0502020204030204" pitchFamily="34" charset="0"/>
                          <a:cs typeface="Arial" pitchFamily="34" charset="0"/>
                        </a:rPr>
                        <a:t>- Reasuransi</a:t>
                      </a:r>
                      <a:endParaRPr lang="en-US" sz="1800" i="1" dirty="0">
                        <a:latin typeface="Calibri" panose="020F0502020204030204" pitchFamily="34" charset="0"/>
                        <a:cs typeface="Arial" pitchFamily="34" charset="0"/>
                      </a:endParaRPr>
                    </a:p>
                  </a:txBody>
                  <a:tcPr marL="101208" marR="101208">
                    <a:solidFill>
                      <a:schemeClr val="accent2">
                        <a:lumMod val="20000"/>
                        <a:lumOff val="80000"/>
                      </a:schemeClr>
                    </a:solidFill>
                  </a:tcPr>
                </a:tc>
                <a:tc>
                  <a:txBody>
                    <a:bodyPr/>
                    <a:lstStyle/>
                    <a:p>
                      <a:pPr algn="r"/>
                      <a:r>
                        <a:rPr lang="id-ID" sz="1800" i="1" dirty="0" smtClean="0">
                          <a:latin typeface="Calibri" panose="020F0502020204030204" pitchFamily="34" charset="0"/>
                          <a:cs typeface="Arial" pitchFamily="34" charset="0"/>
                        </a:rPr>
                        <a:t>-</a:t>
                      </a:r>
                      <a:endParaRPr lang="en-US" sz="1800" i="1" dirty="0">
                        <a:latin typeface="Calibri" panose="020F0502020204030204" pitchFamily="34" charset="0"/>
                        <a:cs typeface="Arial" pitchFamily="34" charset="0"/>
                      </a:endParaRPr>
                    </a:p>
                  </a:txBody>
                  <a:tcPr marL="101208" marR="101208" anchor="ctr">
                    <a:solidFill>
                      <a:schemeClr val="accent2">
                        <a:lumMod val="20000"/>
                        <a:lumOff val="80000"/>
                      </a:schemeClr>
                    </a:solidFill>
                  </a:tcPr>
                </a:tc>
                <a:tc>
                  <a:txBody>
                    <a:bodyPr/>
                    <a:lstStyle/>
                    <a:p>
                      <a:pPr algn="r" rtl="0" fontAlgn="t"/>
                      <a:r>
                        <a:rPr lang="id-ID" sz="1800" b="0" i="1" u="none" strike="noStrike" dirty="0" smtClean="0">
                          <a:solidFill>
                            <a:srgbClr val="000000"/>
                          </a:solidFill>
                          <a:latin typeface="Calibri" panose="020F0502020204030204" pitchFamily="34" charset="0"/>
                        </a:rPr>
                        <a:t>3</a:t>
                      </a:r>
                      <a:endParaRPr lang="en-US" sz="1800" b="0" i="1" u="none" strike="noStrike" dirty="0">
                        <a:solidFill>
                          <a:srgbClr val="000000"/>
                        </a:solidFill>
                        <a:latin typeface="Calibri" panose="020F0502020204030204" pitchFamily="34" charset="0"/>
                      </a:endParaRPr>
                    </a:p>
                  </a:txBody>
                  <a:tcPr marL="10542" marR="94883" marT="9525" marB="0" anchor="ctr">
                    <a:solidFill>
                      <a:schemeClr val="accent2">
                        <a:lumMod val="20000"/>
                        <a:lumOff val="80000"/>
                      </a:schemeClr>
                    </a:solidFill>
                  </a:tcPr>
                </a:tc>
              </a:tr>
              <a:tr h="457200">
                <a:tc>
                  <a:txBody>
                    <a:bodyPr/>
                    <a:lstStyle/>
                    <a:p>
                      <a:r>
                        <a:rPr lang="en-US" sz="1800" b="1" dirty="0" smtClean="0">
                          <a:latin typeface="Calibri" panose="020F0502020204030204" pitchFamily="34" charset="0"/>
                        </a:rPr>
                        <a:t>2</a:t>
                      </a:r>
                      <a:endParaRPr lang="en-US" sz="1800" b="1" dirty="0">
                        <a:latin typeface="Calibri" panose="020F0502020204030204" pitchFamily="34" charset="0"/>
                        <a:cs typeface="Arial" pitchFamily="34" charset="0"/>
                      </a:endParaRPr>
                    </a:p>
                  </a:txBody>
                  <a:tcPr marL="101208" marR="101208">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1" dirty="0" smtClean="0">
                          <a:latin typeface="Calibri" panose="020F0502020204030204" pitchFamily="34" charset="0"/>
                        </a:rPr>
                        <a:t>P</a:t>
                      </a:r>
                      <a:r>
                        <a:rPr lang="id-ID" sz="1800" b="1" dirty="0" smtClean="0">
                          <a:latin typeface="Calibri" panose="020F0502020204030204" pitchFamily="34" charset="0"/>
                        </a:rPr>
                        <a:t>erusahaan Pembiayaan</a:t>
                      </a:r>
                      <a:r>
                        <a:rPr lang="id-ID" sz="1800" b="1" baseline="0" dirty="0" smtClean="0">
                          <a:latin typeface="Calibri" panose="020F0502020204030204" pitchFamily="34" charset="0"/>
                        </a:rPr>
                        <a:t> Syariah</a:t>
                      </a:r>
                      <a:endParaRPr lang="en-US" sz="1800" b="1" dirty="0">
                        <a:latin typeface="Calibri" panose="020F0502020204030204" pitchFamily="34" charset="0"/>
                        <a:cs typeface="Arial" pitchFamily="34" charset="0"/>
                      </a:endParaRPr>
                    </a:p>
                  </a:txBody>
                  <a:tcPr marL="101208" marR="101208">
                    <a:solidFill>
                      <a:schemeClr val="accent2">
                        <a:lumMod val="40000"/>
                        <a:lumOff val="60000"/>
                      </a:schemeClr>
                    </a:solidFill>
                  </a:tcPr>
                </a:tc>
                <a:tc>
                  <a:txBody>
                    <a:bodyPr/>
                    <a:lstStyle/>
                    <a:p>
                      <a:pPr algn="r"/>
                      <a:r>
                        <a:rPr lang="id-ID" sz="1800" b="1" dirty="0" smtClean="0">
                          <a:latin typeface="Calibri" panose="020F0502020204030204" pitchFamily="34" charset="0"/>
                          <a:cs typeface="Arial" pitchFamily="34" charset="0"/>
                        </a:rPr>
                        <a:t>3</a:t>
                      </a:r>
                      <a:endParaRPr lang="en-US" sz="1800" b="1" dirty="0">
                        <a:latin typeface="Calibri" panose="020F0502020204030204" pitchFamily="34" charset="0"/>
                        <a:cs typeface="Arial" pitchFamily="34" charset="0"/>
                      </a:endParaRPr>
                    </a:p>
                  </a:txBody>
                  <a:tcPr marL="101208" marR="101208" anchor="ctr">
                    <a:solidFill>
                      <a:schemeClr val="accent2">
                        <a:lumMod val="40000"/>
                        <a:lumOff val="60000"/>
                      </a:schemeClr>
                    </a:solidFill>
                  </a:tcPr>
                </a:tc>
                <a:tc>
                  <a:txBody>
                    <a:bodyPr/>
                    <a:lstStyle/>
                    <a:p>
                      <a:pPr algn="r" rtl="0" fontAlgn="t"/>
                      <a:r>
                        <a:rPr lang="id-ID" sz="1800" b="1" i="0" u="none" strike="noStrike" dirty="0" smtClean="0">
                          <a:solidFill>
                            <a:srgbClr val="000000"/>
                          </a:solidFill>
                          <a:latin typeface="Calibri" panose="020F0502020204030204" pitchFamily="34" charset="0"/>
                        </a:rPr>
                        <a:t>41</a:t>
                      </a:r>
                      <a:endParaRPr lang="en-US" sz="1800" b="1" i="0" u="none" strike="noStrike" dirty="0">
                        <a:solidFill>
                          <a:srgbClr val="000000"/>
                        </a:solidFill>
                        <a:latin typeface="Calibri" panose="020F0502020204030204" pitchFamily="34" charset="0"/>
                      </a:endParaRPr>
                    </a:p>
                  </a:txBody>
                  <a:tcPr marL="10542" marR="94883" marT="9525" marB="0" anchor="ctr">
                    <a:solidFill>
                      <a:schemeClr val="accent2">
                        <a:lumMod val="40000"/>
                        <a:lumOff val="60000"/>
                      </a:schemeClr>
                    </a:solidFill>
                  </a:tcPr>
                </a:tc>
              </a:tr>
              <a:tr h="457200">
                <a:tc>
                  <a:txBody>
                    <a:bodyPr/>
                    <a:lstStyle/>
                    <a:p>
                      <a:r>
                        <a:rPr lang="id-ID" sz="1800" b="1" dirty="0" smtClean="0">
                          <a:latin typeface="Calibri" panose="020F0502020204030204" pitchFamily="34" charset="0"/>
                        </a:rPr>
                        <a:t>3</a:t>
                      </a:r>
                      <a:endParaRPr lang="en-US" sz="1800" b="1" dirty="0">
                        <a:latin typeface="Calibri" panose="020F0502020204030204" pitchFamily="34" charset="0"/>
                        <a:cs typeface="Arial" pitchFamily="34" charset="0"/>
                      </a:endParaRPr>
                    </a:p>
                  </a:txBody>
                  <a:tcPr marL="101208" marR="101208">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alibri" panose="020F0502020204030204" pitchFamily="34" charset="0"/>
                        </a:rPr>
                        <a:t>P</a:t>
                      </a:r>
                      <a:r>
                        <a:rPr lang="id-ID" sz="1800" b="1" dirty="0" smtClean="0">
                          <a:latin typeface="Calibri" panose="020F0502020204030204" pitchFamily="34" charset="0"/>
                        </a:rPr>
                        <a:t>erusahaan Modal Ventura Syariah</a:t>
                      </a:r>
                      <a:endParaRPr lang="en-US" sz="1800" b="1" dirty="0">
                        <a:latin typeface="Calibri" panose="020F0502020204030204" pitchFamily="34" charset="0"/>
                        <a:cs typeface="Arial" pitchFamily="34" charset="0"/>
                      </a:endParaRPr>
                    </a:p>
                  </a:txBody>
                  <a:tcPr marL="101208" marR="101208">
                    <a:solidFill>
                      <a:schemeClr val="accent2">
                        <a:lumMod val="20000"/>
                        <a:lumOff val="80000"/>
                      </a:schemeClr>
                    </a:solidFill>
                  </a:tcPr>
                </a:tc>
                <a:tc>
                  <a:txBody>
                    <a:bodyPr/>
                    <a:lstStyle/>
                    <a:p>
                      <a:pPr algn="r"/>
                      <a:r>
                        <a:rPr lang="id-ID" sz="1800" b="1" dirty="0" smtClean="0">
                          <a:latin typeface="Calibri" panose="020F0502020204030204" pitchFamily="34" charset="0"/>
                          <a:cs typeface="Arial" pitchFamily="34" charset="0"/>
                        </a:rPr>
                        <a:t>4</a:t>
                      </a:r>
                      <a:endParaRPr lang="en-US" sz="1800" b="1" dirty="0">
                        <a:latin typeface="Calibri" panose="020F0502020204030204" pitchFamily="34" charset="0"/>
                        <a:cs typeface="Arial" pitchFamily="34" charset="0"/>
                      </a:endParaRPr>
                    </a:p>
                  </a:txBody>
                  <a:tcPr marL="101208" marR="101208" anchor="ctr">
                    <a:solidFill>
                      <a:schemeClr val="accent2">
                        <a:lumMod val="20000"/>
                        <a:lumOff val="80000"/>
                      </a:schemeClr>
                    </a:solidFill>
                  </a:tcPr>
                </a:tc>
                <a:tc>
                  <a:txBody>
                    <a:bodyPr/>
                    <a:lstStyle/>
                    <a:p>
                      <a:pPr algn="r" rtl="0" fontAlgn="ctr"/>
                      <a:r>
                        <a:rPr lang="id-ID" sz="1800" b="1" i="0" u="none" strike="noStrike" dirty="0" smtClean="0">
                          <a:solidFill>
                            <a:srgbClr val="000000"/>
                          </a:solidFill>
                          <a:latin typeface="Calibri" panose="020F0502020204030204" pitchFamily="34" charset="0"/>
                        </a:rPr>
                        <a:t>-</a:t>
                      </a:r>
                      <a:endParaRPr lang="en-US" sz="1800" b="1" i="0" u="none" strike="noStrike" dirty="0">
                        <a:solidFill>
                          <a:srgbClr val="000000"/>
                        </a:solidFill>
                        <a:latin typeface="Calibri" panose="020F0502020204030204" pitchFamily="34" charset="0"/>
                      </a:endParaRPr>
                    </a:p>
                  </a:txBody>
                  <a:tcPr marL="10542" marR="10542" marT="9525" marB="0" anchor="ctr">
                    <a:solidFill>
                      <a:schemeClr val="accent2">
                        <a:lumMod val="20000"/>
                        <a:lumOff val="80000"/>
                      </a:schemeClr>
                    </a:solidFill>
                  </a:tcPr>
                </a:tc>
              </a:tr>
              <a:tr h="381199">
                <a:tc>
                  <a:txBody>
                    <a:bodyPr/>
                    <a:lstStyle/>
                    <a:p>
                      <a:r>
                        <a:rPr lang="id-ID" sz="1800" b="1" dirty="0" smtClean="0">
                          <a:latin typeface="Calibri" panose="020F0502020204030204" pitchFamily="34" charset="0"/>
                        </a:rPr>
                        <a:t>4</a:t>
                      </a:r>
                      <a:endParaRPr lang="en-US" sz="1800" b="1" dirty="0">
                        <a:latin typeface="Calibri" panose="020F0502020204030204" pitchFamily="34" charset="0"/>
                        <a:cs typeface="Arial" pitchFamily="34" charset="0"/>
                      </a:endParaRPr>
                    </a:p>
                  </a:txBody>
                  <a:tcPr marL="101208" marR="101208">
                    <a:solidFill>
                      <a:schemeClr val="accent2">
                        <a:lumMod val="40000"/>
                        <a:lumOff val="60000"/>
                      </a:schemeClr>
                    </a:solidFill>
                  </a:tcPr>
                </a:tc>
                <a:tc>
                  <a:txBody>
                    <a:bodyPr/>
                    <a:lstStyle/>
                    <a:p>
                      <a:r>
                        <a:rPr lang="id-ID" sz="1800" b="1" dirty="0" smtClean="0">
                          <a:latin typeface="Calibri" panose="020F0502020204030204" pitchFamily="34" charset="0"/>
                        </a:rPr>
                        <a:t>Perusahaan Penjaminan Syariah</a:t>
                      </a:r>
                      <a:endParaRPr lang="en-US" sz="1800" b="1" dirty="0">
                        <a:latin typeface="Calibri" panose="020F0502020204030204" pitchFamily="34" charset="0"/>
                        <a:cs typeface="Arial" pitchFamily="34" charset="0"/>
                      </a:endParaRPr>
                    </a:p>
                  </a:txBody>
                  <a:tcPr marL="101208" marR="101208">
                    <a:solidFill>
                      <a:schemeClr val="accent2">
                        <a:lumMod val="40000"/>
                        <a:lumOff val="60000"/>
                      </a:schemeClr>
                    </a:solidFill>
                  </a:tcPr>
                </a:tc>
                <a:tc>
                  <a:txBody>
                    <a:bodyPr/>
                    <a:lstStyle/>
                    <a:p>
                      <a:pPr algn="r"/>
                      <a:r>
                        <a:rPr lang="id-ID" sz="1800" b="1" dirty="0" smtClean="0">
                          <a:latin typeface="Calibri" panose="020F0502020204030204" pitchFamily="34" charset="0"/>
                          <a:cs typeface="Arial" pitchFamily="34" charset="0"/>
                        </a:rPr>
                        <a:t>1</a:t>
                      </a:r>
                      <a:endParaRPr lang="en-US" sz="1800" b="1" dirty="0">
                        <a:latin typeface="Calibri" panose="020F0502020204030204" pitchFamily="34" charset="0"/>
                        <a:cs typeface="Arial" pitchFamily="34" charset="0"/>
                      </a:endParaRPr>
                    </a:p>
                  </a:txBody>
                  <a:tcPr marL="101208" marR="101208" anchor="ctr">
                    <a:solidFill>
                      <a:schemeClr val="accent2">
                        <a:lumMod val="40000"/>
                        <a:lumOff val="60000"/>
                      </a:schemeClr>
                    </a:solidFill>
                  </a:tcPr>
                </a:tc>
                <a:tc>
                  <a:txBody>
                    <a:bodyPr/>
                    <a:lstStyle/>
                    <a:p>
                      <a:pPr algn="r" rtl="0" fontAlgn="b"/>
                      <a:r>
                        <a:rPr lang="id-ID" sz="1800" b="1" i="0" u="none" strike="noStrike" dirty="0" smtClean="0">
                          <a:solidFill>
                            <a:srgbClr val="000000"/>
                          </a:solidFill>
                          <a:latin typeface="Calibri" panose="020F0502020204030204" pitchFamily="34" charset="0"/>
                        </a:rPr>
                        <a:t>-</a:t>
                      </a:r>
                      <a:endParaRPr lang="en-US" sz="1800" b="1" i="0" u="none" strike="noStrike" dirty="0">
                        <a:solidFill>
                          <a:srgbClr val="000000"/>
                        </a:solidFill>
                        <a:latin typeface="Calibri" panose="020F0502020204030204" pitchFamily="34" charset="0"/>
                      </a:endParaRPr>
                    </a:p>
                  </a:txBody>
                  <a:tcPr marL="10542" marR="10542" marT="9525" marB="0" anchor="ctr">
                    <a:solidFill>
                      <a:schemeClr val="accent2">
                        <a:lumMod val="40000"/>
                        <a:lumOff val="60000"/>
                      </a:schemeClr>
                    </a:solidFill>
                  </a:tcPr>
                </a:tc>
              </a:tr>
              <a:tr h="509066">
                <a:tc>
                  <a:txBody>
                    <a:bodyPr/>
                    <a:lstStyle/>
                    <a:p>
                      <a:endParaRPr lang="en-US" sz="1800" b="1" dirty="0">
                        <a:latin typeface="Calibri" panose="020F0502020204030204" pitchFamily="34" charset="0"/>
                        <a:cs typeface="Arial" pitchFamily="34" charset="0"/>
                      </a:endParaRPr>
                    </a:p>
                  </a:txBody>
                  <a:tcPr marL="101208" marR="101208" anchor="ctr">
                    <a:solidFill>
                      <a:schemeClr val="accent2">
                        <a:lumMod val="20000"/>
                        <a:lumOff val="80000"/>
                      </a:schemeClr>
                    </a:solidFill>
                  </a:tcPr>
                </a:tc>
                <a:tc>
                  <a:txBody>
                    <a:bodyPr/>
                    <a:lstStyle/>
                    <a:p>
                      <a:pPr algn="l"/>
                      <a:r>
                        <a:rPr lang="id-ID" sz="1800" b="1" dirty="0" smtClean="0">
                          <a:latin typeface="Calibri" panose="020F0502020204030204" pitchFamily="34" charset="0"/>
                        </a:rPr>
                        <a:t>Total</a:t>
                      </a:r>
                      <a:endParaRPr lang="en-US" sz="1800" b="1" dirty="0">
                        <a:latin typeface="Calibri" panose="020F0502020204030204" pitchFamily="34" charset="0"/>
                        <a:cs typeface="Arial" pitchFamily="34" charset="0"/>
                      </a:endParaRPr>
                    </a:p>
                  </a:txBody>
                  <a:tcPr marL="101208" marR="101208" anchor="ctr">
                    <a:solidFill>
                      <a:schemeClr val="accent2">
                        <a:lumMod val="20000"/>
                        <a:lumOff val="80000"/>
                      </a:schemeClr>
                    </a:solidFill>
                  </a:tcPr>
                </a:tc>
                <a:tc>
                  <a:txBody>
                    <a:bodyPr/>
                    <a:lstStyle/>
                    <a:p>
                      <a:pPr algn="r"/>
                      <a:r>
                        <a:rPr lang="id-ID" sz="1800" b="1" kern="1200" dirty="0" smtClean="0">
                          <a:solidFill>
                            <a:schemeClr val="dk1"/>
                          </a:solidFill>
                          <a:latin typeface="Calibri" panose="020F0502020204030204" pitchFamily="34" charset="0"/>
                          <a:ea typeface="+mn-ea"/>
                          <a:cs typeface="Arial" pitchFamily="34" charset="0"/>
                        </a:rPr>
                        <a:t>13</a:t>
                      </a:r>
                      <a:endParaRPr lang="en-US" sz="1800" b="1" kern="1200" dirty="0">
                        <a:solidFill>
                          <a:schemeClr val="dk1"/>
                        </a:solidFill>
                        <a:latin typeface="Calibri" panose="020F0502020204030204" pitchFamily="34" charset="0"/>
                        <a:ea typeface="+mn-ea"/>
                        <a:cs typeface="Arial" pitchFamily="34" charset="0"/>
                      </a:endParaRPr>
                    </a:p>
                  </a:txBody>
                  <a:tcPr marL="101208" marR="101208" anchor="ctr">
                    <a:solidFill>
                      <a:schemeClr val="accent2">
                        <a:lumMod val="20000"/>
                        <a:lumOff val="80000"/>
                      </a:schemeClr>
                    </a:solidFill>
                  </a:tcPr>
                </a:tc>
                <a:tc>
                  <a:txBody>
                    <a:bodyPr/>
                    <a:lstStyle/>
                    <a:p>
                      <a:pPr algn="r" rtl="0" fontAlgn="b"/>
                      <a:r>
                        <a:rPr lang="id-ID" sz="1800" b="1" i="0" u="none" strike="noStrike" dirty="0" smtClean="0">
                          <a:solidFill>
                            <a:srgbClr val="000000"/>
                          </a:solidFill>
                          <a:latin typeface="Calibri" panose="020F0502020204030204" pitchFamily="34" charset="0"/>
                        </a:rPr>
                        <a:t>85</a:t>
                      </a:r>
                      <a:endParaRPr lang="en-US" sz="1800" b="1" i="0" u="none" strike="noStrike" dirty="0">
                        <a:solidFill>
                          <a:srgbClr val="000000"/>
                        </a:solidFill>
                        <a:latin typeface="Calibri" panose="020F0502020204030204" pitchFamily="34" charset="0"/>
                      </a:endParaRPr>
                    </a:p>
                  </a:txBody>
                  <a:tcPr marL="10542" marR="10542" marT="9525" marB="0" anchor="ctr">
                    <a:solidFill>
                      <a:schemeClr val="accent2">
                        <a:lumMod val="20000"/>
                        <a:lumOff val="80000"/>
                      </a:schemeClr>
                    </a:solidFill>
                  </a:tcPr>
                </a:tc>
              </a:tr>
            </a:tbl>
          </a:graphicData>
        </a:graphic>
      </p:graphicFrame>
      <p:sp>
        <p:nvSpPr>
          <p:cNvPr id="4" name="Slide Number Placeholder 3"/>
          <p:cNvSpPr>
            <a:spLocks noGrp="1"/>
          </p:cNvSpPr>
          <p:nvPr>
            <p:ph type="sldNum" sz="quarter" idx="4294967295"/>
          </p:nvPr>
        </p:nvSpPr>
        <p:spPr>
          <a:xfrm>
            <a:off x="7019925" y="6448425"/>
            <a:ext cx="2133600" cy="325438"/>
          </a:xfrm>
          <a:prstGeom prst="rect">
            <a:avLst/>
          </a:prstGeom>
        </p:spPr>
        <p:txBody>
          <a:bodyPr/>
          <a:lstStyle/>
          <a:p>
            <a:pPr>
              <a:defRPr/>
            </a:pPr>
            <a:fld id="{D7D163AC-5F4F-441D-8795-D00D203B435A}" type="slidenum">
              <a:rPr lang="en-US" smtClean="0"/>
              <a:pPr>
                <a:defRPr/>
              </a:pPr>
              <a:t>20</a:t>
            </a:fld>
            <a:endParaRPr lang="en-US"/>
          </a:p>
        </p:txBody>
      </p:sp>
      <p:sp>
        <p:nvSpPr>
          <p:cNvPr id="8" name="Title 1"/>
          <p:cNvSpPr txBox="1">
            <a:spLocks/>
          </p:cNvSpPr>
          <p:nvPr/>
        </p:nvSpPr>
        <p:spPr bwMode="gray">
          <a:xfrm>
            <a:off x="6858000" y="1295400"/>
            <a:ext cx="1771650" cy="352425"/>
          </a:xfrm>
          <a:prstGeom prst="rect">
            <a:avLst/>
          </a:prstGeom>
          <a:noFill/>
          <a:ln w="9525">
            <a:noFill/>
            <a:miter lim="800000"/>
            <a:headEnd/>
            <a:tailEnd/>
          </a:ln>
        </p:spPr>
        <p:txBody>
          <a:bodyPr lIns="0" rIns="0"/>
          <a:lstStyle/>
          <a:p>
            <a:pPr algn="r">
              <a:lnSpc>
                <a:spcPct val="90000"/>
              </a:lnSpc>
              <a:defRPr/>
            </a:pPr>
            <a:endParaRPr lang="id-ID" sz="1400" kern="0" dirty="0">
              <a:solidFill>
                <a:schemeClr val="accent1">
                  <a:lumMod val="50000"/>
                </a:schemeClr>
              </a:solidFill>
              <a:latin typeface="Tw Cen MT" pitchFamily="34" charset="0"/>
              <a:ea typeface="+mj-ea"/>
              <a:cs typeface="Calibri" pitchFamily="34" charset="0"/>
            </a:endParaRPr>
          </a:p>
        </p:txBody>
      </p:sp>
      <p:sp>
        <p:nvSpPr>
          <p:cNvPr id="10" name="Rectangle 9"/>
          <p:cNvSpPr/>
          <p:nvPr/>
        </p:nvSpPr>
        <p:spPr>
          <a:xfrm>
            <a:off x="611560" y="5805264"/>
            <a:ext cx="4968552" cy="643161"/>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id-ID" dirty="0" smtClean="0"/>
              <a:t>*) Keterangan:</a:t>
            </a:r>
          </a:p>
          <a:p>
            <a:r>
              <a:rPr lang="id-ID" dirty="0" smtClean="0"/>
              <a:t>Jumlah entitas IKNB Syariah per September 2014</a:t>
            </a:r>
            <a:endParaRPr lang="id-ID" dirty="0"/>
          </a:p>
        </p:txBody>
      </p:sp>
    </p:spTree>
    <p:extLst>
      <p:ext uri="{BB962C8B-B14F-4D97-AF65-F5344CB8AC3E}">
        <p14:creationId xmlns:p14="http://schemas.microsoft.com/office/powerpoint/2010/main" val="2637916134"/>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404813"/>
            <a:ext cx="7059613" cy="661987"/>
          </a:xfrm>
        </p:spPr>
        <p:txBody>
          <a:bodyPr>
            <a:normAutofit fontScale="90000"/>
          </a:bodyPr>
          <a:lstStyle/>
          <a:p>
            <a:pPr>
              <a:defRPr/>
            </a:pPr>
            <a:r>
              <a:rPr lang="en-US" sz="3500" dirty="0" err="1" smtClean="0"/>
              <a:t>Perkembangan</a:t>
            </a:r>
            <a:r>
              <a:rPr lang="en-US" sz="3500" dirty="0" smtClean="0"/>
              <a:t> </a:t>
            </a:r>
            <a:r>
              <a:rPr lang="id-ID" sz="3500" dirty="0" smtClean="0"/>
              <a:t>Entitas A</a:t>
            </a:r>
            <a:r>
              <a:rPr lang="en-US" sz="3500" dirty="0" smtClean="0"/>
              <a:t>s</a:t>
            </a:r>
            <a:r>
              <a:rPr lang="id-ID" sz="3500" dirty="0" smtClean="0"/>
              <a:t>uransi Syariah</a:t>
            </a:r>
            <a:r>
              <a:rPr lang="id-ID" dirty="0" smtClean="0"/>
              <a:t/>
            </a:r>
            <a:br>
              <a:rPr lang="id-ID" dirty="0" smtClean="0"/>
            </a:br>
            <a:endParaRPr lang="en-US" dirty="0"/>
          </a:p>
        </p:txBody>
      </p:sp>
      <p:sp>
        <p:nvSpPr>
          <p:cNvPr id="27651" name="TextBox 8"/>
          <p:cNvSpPr txBox="1">
            <a:spLocks noChangeArrowheads="1"/>
          </p:cNvSpPr>
          <p:nvPr/>
        </p:nvSpPr>
        <p:spPr bwMode="auto">
          <a:xfrm>
            <a:off x="520700" y="6172200"/>
            <a:ext cx="2819400" cy="307975"/>
          </a:xfrm>
          <a:prstGeom prst="rect">
            <a:avLst/>
          </a:prstGeom>
          <a:noFill/>
          <a:ln w="9525">
            <a:noFill/>
            <a:miter lim="800000"/>
            <a:headEnd/>
            <a:tailEnd/>
          </a:ln>
        </p:spPr>
        <p:txBody>
          <a:bodyPr>
            <a:spAutoFit/>
          </a:bodyPr>
          <a:lstStyle/>
          <a:p>
            <a:r>
              <a:rPr lang="id-ID" sz="1400"/>
              <a:t>Sumber: </a:t>
            </a:r>
            <a:r>
              <a:rPr lang="en-US" sz="1400"/>
              <a:t>eks </a:t>
            </a:r>
            <a:r>
              <a:rPr lang="id-ID" sz="1400"/>
              <a:t>Bapepam-LK &amp; OJK</a:t>
            </a:r>
            <a:endParaRPr lang="en-US" sz="1400"/>
          </a:p>
        </p:txBody>
      </p:sp>
      <p:sp>
        <p:nvSpPr>
          <p:cNvPr id="11" name="Content Placeholder 2"/>
          <p:cNvSpPr>
            <a:spLocks noGrp="1"/>
          </p:cNvSpPr>
          <p:nvPr>
            <p:ph idx="1"/>
          </p:nvPr>
        </p:nvSpPr>
        <p:spPr>
          <a:xfrm>
            <a:off x="684213" y="5157788"/>
            <a:ext cx="7951787" cy="715962"/>
          </a:xfrm>
        </p:spPr>
        <p:txBody>
          <a:bodyPr>
            <a:normAutofit fontScale="92500" lnSpcReduction="10000"/>
          </a:bodyPr>
          <a:lstStyle/>
          <a:p>
            <a:pPr>
              <a:defRPr/>
            </a:pPr>
            <a:r>
              <a:rPr lang="id-ID" sz="1600" dirty="0" smtClean="0"/>
              <a:t>Selama 2000-</a:t>
            </a:r>
            <a:r>
              <a:rPr lang="en-US" sz="1600" dirty="0" smtClean="0"/>
              <a:t> </a:t>
            </a:r>
            <a:r>
              <a:rPr lang="en-US" sz="1600" dirty="0" err="1" smtClean="0"/>
              <a:t>Agust</a:t>
            </a:r>
            <a:r>
              <a:rPr lang="en-US" sz="1600" dirty="0" smtClean="0"/>
              <a:t> </a:t>
            </a:r>
            <a:r>
              <a:rPr lang="id-ID" sz="1600" dirty="0" smtClean="0"/>
              <a:t>2014, </a:t>
            </a:r>
            <a:r>
              <a:rPr lang="en-US" sz="1600" dirty="0" err="1" smtClean="0"/>
              <a:t>asuransi</a:t>
            </a:r>
            <a:r>
              <a:rPr lang="en-US" sz="1600" dirty="0" smtClean="0"/>
              <a:t> </a:t>
            </a:r>
            <a:r>
              <a:rPr lang="en-US" sz="1600" dirty="0" err="1" smtClean="0"/>
              <a:t>syariah</a:t>
            </a:r>
            <a:r>
              <a:rPr lang="en-US" sz="1600" dirty="0" smtClean="0"/>
              <a:t> </a:t>
            </a:r>
            <a:r>
              <a:rPr lang="id-ID" sz="1600" dirty="0" smtClean="0"/>
              <a:t>meningkat dari 3 </a:t>
            </a:r>
            <a:r>
              <a:rPr lang="en-US" sz="1600" dirty="0" smtClean="0"/>
              <a:t>p</a:t>
            </a:r>
            <a:r>
              <a:rPr lang="id-ID" sz="1600" dirty="0" smtClean="0"/>
              <a:t>elaku (1 full Asuransi Jiwa, 1 full Asuransi Umum dan 1 UUS Asuransi Umum) menjadi 48 </a:t>
            </a:r>
            <a:r>
              <a:rPr lang="en-US" sz="1600" dirty="0" smtClean="0"/>
              <a:t>p</a:t>
            </a:r>
            <a:r>
              <a:rPr lang="id-ID" sz="1600" dirty="0" smtClean="0"/>
              <a:t>elaku (3 full Asuransi Jiwa, </a:t>
            </a:r>
            <a:r>
              <a:rPr lang="id-ID" sz="1600" dirty="0"/>
              <a:t>17 UUS Asuransi </a:t>
            </a:r>
            <a:r>
              <a:rPr lang="id-ID" sz="1600" dirty="0" smtClean="0"/>
              <a:t>Jiwa, 2 full Asuransi Umum,, 23 UUS Asuransi Umum, dan 3 UUS Reasuransi).</a:t>
            </a:r>
          </a:p>
        </p:txBody>
      </p:sp>
      <p:sp>
        <p:nvSpPr>
          <p:cNvPr id="27653" name="TextBox 1"/>
          <p:cNvSpPr txBox="1">
            <a:spLocks noChangeArrowheads="1"/>
          </p:cNvSpPr>
          <p:nvPr/>
        </p:nvSpPr>
        <p:spPr bwMode="auto">
          <a:xfrm>
            <a:off x="0" y="6519863"/>
            <a:ext cx="8593138" cy="338137"/>
          </a:xfrm>
          <a:prstGeom prst="rect">
            <a:avLst/>
          </a:prstGeom>
          <a:noFill/>
          <a:ln w="9525">
            <a:noFill/>
            <a:miter lim="800000"/>
            <a:headEnd/>
            <a:tailEnd/>
          </a:ln>
        </p:spPr>
        <p:txBody>
          <a:bodyPr>
            <a:spAutoFit/>
          </a:bodyPr>
          <a:lstStyle/>
          <a:p>
            <a:r>
              <a:rPr lang="id-ID" sz="1600" b="1">
                <a:solidFill>
                  <a:schemeClr val="bg1"/>
                </a:solidFill>
                <a:latin typeface="Agency FB" pitchFamily="34" charset="0"/>
              </a:rPr>
              <a:t>Integritas, Profesionalisme, Sinergi, Inklusif, Visioner                                                                               Syariah untuk Semua                                 </a:t>
            </a:r>
            <a:endParaRPr lang="en-US" sz="1600" b="1">
              <a:solidFill>
                <a:schemeClr val="bg1"/>
              </a:solidFill>
              <a:latin typeface="Agency FB" pitchFamily="34" charset="0"/>
            </a:endParaRPr>
          </a:p>
        </p:txBody>
      </p:sp>
      <p:graphicFrame>
        <p:nvGraphicFramePr>
          <p:cNvPr id="12" name="Chart 11"/>
          <p:cNvGraphicFramePr/>
          <p:nvPr/>
        </p:nvGraphicFramePr>
        <p:xfrm>
          <a:off x="682130" y="1268760"/>
          <a:ext cx="7931224" cy="366826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id-ID" dirty="0" smtClean="0"/>
              <a:t>Perkembangan Pengaturan </a:t>
            </a:r>
            <a:br>
              <a:rPr lang="id-ID" dirty="0" smtClean="0"/>
            </a:br>
            <a:r>
              <a:rPr lang="id-ID" dirty="0" smtClean="0"/>
              <a:t>Asuransi Syariah</a:t>
            </a:r>
            <a:endParaRPr lang="id-ID" dirty="0"/>
          </a:p>
        </p:txBody>
      </p:sp>
      <p:sp>
        <p:nvSpPr>
          <p:cNvPr id="28675"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id-ID" b="1" dirty="0" smtClean="0">
                <a:ea typeface="ＭＳ Ｐゴシック" pitchFamily="34" charset="-128"/>
              </a:rPr>
              <a:t>Pemisahan Unit Syariah (</a:t>
            </a:r>
            <a:r>
              <a:rPr lang="id-ID" b="1" i="1" dirty="0" smtClean="0">
                <a:ea typeface="ＭＳ Ｐゴシック" pitchFamily="34" charset="-128"/>
              </a:rPr>
              <a:t>Spin Off</a:t>
            </a:r>
            <a:r>
              <a:rPr lang="id-ID" b="1" dirty="0" smtClean="0">
                <a:ea typeface="ＭＳ Ｐゴシック" pitchFamily="34" charset="-128"/>
              </a:rPr>
              <a:t>)</a:t>
            </a:r>
          </a:p>
          <a:p>
            <a:pPr algn="just">
              <a:buFont typeface="Wingdings" pitchFamily="2" charset="2"/>
              <a:buNone/>
            </a:pPr>
            <a:r>
              <a:rPr lang="id-ID" dirty="0" smtClean="0">
                <a:ea typeface="ＭＳ Ｐゴシック" pitchFamily="34" charset="-128"/>
              </a:rPr>
              <a:t>   Ketentuan mengenai pemisahan Unit Syariah (</a:t>
            </a:r>
            <a:r>
              <a:rPr lang="id-ID" i="1" dirty="0" smtClean="0">
                <a:ea typeface="ＭＳ Ｐゴシック" pitchFamily="34" charset="-128"/>
              </a:rPr>
              <a:t>spin off</a:t>
            </a:r>
            <a:r>
              <a:rPr lang="id-ID" dirty="0" smtClean="0">
                <a:ea typeface="ＭＳ Ｐゴシック" pitchFamily="34" charset="-128"/>
              </a:rPr>
              <a:t>) telah masuk dalam RUU Perasuransian. Terdapat 3 </a:t>
            </a:r>
            <a:r>
              <a:rPr lang="en-GB" dirty="0" err="1" smtClean="0">
                <a:ea typeface="ＭＳ Ｐゴシック" pitchFamily="34" charset="-128"/>
              </a:rPr>
              <a:t>caa</a:t>
            </a:r>
            <a:r>
              <a:rPr lang="id-ID" dirty="0" smtClean="0">
                <a:ea typeface="ＭＳ Ｐゴシック" pitchFamily="34" charset="-128"/>
              </a:rPr>
              <a:t> untuk </a:t>
            </a:r>
            <a:r>
              <a:rPr lang="id-ID" i="1" dirty="0" smtClean="0">
                <a:ea typeface="ＭＳ Ｐゴシック" pitchFamily="34" charset="-128"/>
              </a:rPr>
              <a:t>spin off</a:t>
            </a:r>
            <a:r>
              <a:rPr lang="id-ID" dirty="0" smtClean="0">
                <a:ea typeface="ＭＳ Ｐゴシック" pitchFamily="34" charset="-128"/>
              </a:rPr>
              <a:t>:</a:t>
            </a:r>
          </a:p>
          <a:p>
            <a:pPr marL="881063" lvl="1" indent="-514350">
              <a:buFont typeface="Wingdings 2" pitchFamily="18" charset="2"/>
              <a:buAutoNum type="alphaLcPeriod"/>
            </a:pPr>
            <a:r>
              <a:rPr lang="id-ID" dirty="0" smtClean="0">
                <a:ea typeface="ＭＳ Ｐゴシック" pitchFamily="34" charset="-128"/>
              </a:rPr>
              <a:t>Secara sukarela </a:t>
            </a:r>
          </a:p>
          <a:p>
            <a:pPr marL="881063" lvl="1" indent="-514350">
              <a:buFont typeface="Wingdings 2" pitchFamily="18" charset="2"/>
              <a:buAutoNum type="alphaLcPeriod"/>
            </a:pPr>
            <a:r>
              <a:rPr lang="id-ID" dirty="0" smtClean="0">
                <a:ea typeface="ＭＳ Ｐゴシック" pitchFamily="34" charset="-128"/>
              </a:rPr>
              <a:t>Wajib Berdasarkan Ketentuan yang Berlaku</a:t>
            </a:r>
          </a:p>
          <a:p>
            <a:endParaRPr lang="id-ID" dirty="0" smtClean="0">
              <a:ea typeface="ＭＳ Ｐゴシック" pitchFamily="34" charset="-128"/>
            </a:endParaRPr>
          </a:p>
        </p:txBody>
      </p:sp>
      <p:sp>
        <p:nvSpPr>
          <p:cNvPr id="28676" name="TextBox 1"/>
          <p:cNvSpPr txBox="1">
            <a:spLocks noChangeArrowheads="1"/>
          </p:cNvSpPr>
          <p:nvPr/>
        </p:nvSpPr>
        <p:spPr bwMode="auto">
          <a:xfrm>
            <a:off x="0" y="6519863"/>
            <a:ext cx="8593138" cy="338137"/>
          </a:xfrm>
          <a:prstGeom prst="rect">
            <a:avLst/>
          </a:prstGeom>
          <a:noFill/>
          <a:ln w="9525">
            <a:noFill/>
            <a:miter lim="800000"/>
            <a:headEnd/>
            <a:tailEnd/>
          </a:ln>
        </p:spPr>
        <p:txBody>
          <a:bodyPr>
            <a:spAutoFit/>
          </a:bodyPr>
          <a:lstStyle/>
          <a:p>
            <a:r>
              <a:rPr lang="id-ID" sz="1600" b="1">
                <a:solidFill>
                  <a:schemeClr val="bg1"/>
                </a:solidFill>
                <a:latin typeface="Agency FB" pitchFamily="34" charset="0"/>
              </a:rPr>
              <a:t>Integritas, Profesionalisme, Sinergi, Inklusif, Visioner                                                                               Syariah untuk Semua                                 </a:t>
            </a:r>
            <a:endParaRPr lang="en-US" sz="1600" b="1">
              <a:solidFill>
                <a:schemeClr val="bg1"/>
              </a:solidFill>
              <a:latin typeface="Agency FB" pitchFamily="34" charset="0"/>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id-ID" dirty="0" smtClean="0"/>
              <a:t>Perkembangan Pengaturan </a:t>
            </a:r>
            <a:br>
              <a:rPr lang="id-ID" dirty="0" smtClean="0"/>
            </a:br>
            <a:r>
              <a:rPr lang="id-ID" dirty="0" smtClean="0"/>
              <a:t>Asuransi Syariah</a:t>
            </a:r>
            <a:endParaRPr lang="id-ID" dirty="0"/>
          </a:p>
        </p:txBody>
      </p:sp>
      <p:sp>
        <p:nvSpPr>
          <p:cNvPr id="29699" name="Content Placeholder 2"/>
          <p:cNvSpPr>
            <a:spLocks noGrp="1"/>
          </p:cNvSpPr>
          <p:nvPr>
            <p:ph idx="1"/>
          </p:nvPr>
        </p:nvSpPr>
        <p:spPr bwMode="auto">
          <a:xfrm>
            <a:off x="457200" y="1447800"/>
            <a:ext cx="8458200" cy="4860925"/>
          </a:xfrm>
          <a:noFill/>
          <a:ln>
            <a:miter lim="800000"/>
            <a:headEnd/>
            <a:tailEnd/>
          </a:ln>
        </p:spPr>
        <p:txBody>
          <a:bodyPr vert="horz" wrap="square" lIns="91440" tIns="45720" rIns="91440" bIns="45720" numCol="1" anchor="t" anchorCtr="0" compatLnSpc="1">
            <a:prstTxWarp prst="textNoShape">
              <a:avLst/>
            </a:prstTxWarp>
          </a:bodyPr>
          <a:lstStyle/>
          <a:p>
            <a:r>
              <a:rPr lang="id-ID" b="1" smtClean="0">
                <a:ea typeface="ＭＳ Ｐゴシック" pitchFamily="34" charset="-128"/>
              </a:rPr>
              <a:t>Penyampaian Laporan</a:t>
            </a:r>
            <a:endParaRPr lang="id-ID" smtClean="0">
              <a:ea typeface="ＭＳ Ｐゴシック" pitchFamily="34" charset="-128"/>
            </a:endParaRPr>
          </a:p>
          <a:p>
            <a:pPr marL="355600" lvl="1" indent="0" algn="just">
              <a:buFont typeface="Wingdings 2" pitchFamily="18" charset="2"/>
              <a:buNone/>
            </a:pPr>
            <a:r>
              <a:rPr lang="id-ID" sz="2500" smtClean="0">
                <a:ea typeface="ＭＳ Ｐゴシック" pitchFamily="34" charset="-128"/>
              </a:rPr>
              <a:t>OJK telah mengeluarkan Peraturan OJK nomor 3/POJK.05/2013 Tentang Laporan Bulanan Lembaga Jasa Keuangan Non Bank. Dalam POJK tersebut, setiap perusahaan asuransi syariah wajib menyampaikan </a:t>
            </a:r>
            <a:r>
              <a:rPr lang="id-ID" sz="2500" b="1" smtClean="0">
                <a:ea typeface="ＭＳ Ｐゴシック" pitchFamily="34" charset="-128"/>
              </a:rPr>
              <a:t>laporan bulanan</a:t>
            </a:r>
            <a:r>
              <a:rPr lang="id-ID" sz="2500" smtClean="0">
                <a:ea typeface="ＭＳ Ｐゴシック" pitchFamily="34" charset="-128"/>
              </a:rPr>
              <a:t>. </a:t>
            </a:r>
          </a:p>
          <a:p>
            <a:pPr marL="355600" lvl="1" indent="0" algn="just">
              <a:buFont typeface="Wingdings 2" pitchFamily="18" charset="2"/>
              <a:buNone/>
            </a:pPr>
            <a:r>
              <a:rPr lang="id-ID" sz="2500" smtClean="0">
                <a:ea typeface="ＭＳ Ｐゴシック" pitchFamily="34" charset="-128"/>
              </a:rPr>
              <a:t>Dengan pelaporan secara bulanan diharapkan pengawas mendapatkan informasi lebih cepat dan lebih mendukung pengawasan berbasis risiko.</a:t>
            </a:r>
          </a:p>
          <a:p>
            <a:pPr marL="355600" lvl="1" indent="0" algn="just">
              <a:buFont typeface="Wingdings 2" pitchFamily="18" charset="2"/>
              <a:buNone/>
            </a:pPr>
            <a:r>
              <a:rPr lang="id-ID" sz="2500" smtClean="0">
                <a:ea typeface="ＭＳ Ｐゴシック" pitchFamily="34" charset="-128"/>
              </a:rPr>
              <a:t>Sebelum POJK tersebut ditetapkan, perusahaan asuransi hanya menyampaikan laporan tahunan, semesteran dan triwulanan.</a:t>
            </a:r>
          </a:p>
          <a:p>
            <a:pPr>
              <a:buFont typeface="Wingdings" pitchFamily="2" charset="2"/>
              <a:buNone/>
            </a:pPr>
            <a:endParaRPr lang="id-ID" smtClean="0">
              <a:ea typeface="ＭＳ Ｐゴシック" pitchFamily="34" charset="-128"/>
            </a:endParaRPr>
          </a:p>
          <a:p>
            <a:endParaRPr lang="id-ID" smtClean="0">
              <a:ea typeface="ＭＳ Ｐゴシック" pitchFamily="34" charset="-128"/>
            </a:endParaRPr>
          </a:p>
        </p:txBody>
      </p:sp>
      <p:sp>
        <p:nvSpPr>
          <p:cNvPr id="29700" name="TextBox 1"/>
          <p:cNvSpPr txBox="1">
            <a:spLocks noChangeArrowheads="1"/>
          </p:cNvSpPr>
          <p:nvPr/>
        </p:nvSpPr>
        <p:spPr bwMode="auto">
          <a:xfrm>
            <a:off x="0" y="6519863"/>
            <a:ext cx="8593138" cy="338137"/>
          </a:xfrm>
          <a:prstGeom prst="rect">
            <a:avLst/>
          </a:prstGeom>
          <a:noFill/>
          <a:ln w="9525">
            <a:noFill/>
            <a:miter lim="800000"/>
            <a:headEnd/>
            <a:tailEnd/>
          </a:ln>
        </p:spPr>
        <p:txBody>
          <a:bodyPr>
            <a:spAutoFit/>
          </a:bodyPr>
          <a:lstStyle/>
          <a:p>
            <a:r>
              <a:rPr lang="id-ID" sz="1600" b="1">
                <a:solidFill>
                  <a:schemeClr val="bg1"/>
                </a:solidFill>
                <a:latin typeface="Agency FB" pitchFamily="34" charset="0"/>
              </a:rPr>
              <a:t>Integritas, Profesionalisme, Sinergi, Inklusif, Visioner                                                                               Syariah untuk Semua                                 </a:t>
            </a:r>
            <a:endParaRPr lang="en-US" sz="1600" b="1">
              <a:solidFill>
                <a:schemeClr val="bg1"/>
              </a:solidFill>
              <a:latin typeface="Agency FB" pitchFamily="34" charset="0"/>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id-ID" dirty="0" smtClean="0"/>
              <a:t>Perkembangan Pengaturan</a:t>
            </a:r>
            <a:br>
              <a:rPr lang="id-ID" dirty="0" smtClean="0"/>
            </a:br>
            <a:r>
              <a:rPr lang="id-ID" dirty="0" smtClean="0"/>
              <a:t>Asuransi Syariah</a:t>
            </a:r>
            <a:endParaRPr lang="id-ID" dirty="0"/>
          </a:p>
        </p:txBody>
      </p:sp>
      <p:sp>
        <p:nvSpPr>
          <p:cNvPr id="30723" name="Content Placeholder 2"/>
          <p:cNvSpPr>
            <a:spLocks noGrp="1"/>
          </p:cNvSpPr>
          <p:nvPr>
            <p:ph idx="1"/>
          </p:nvPr>
        </p:nvSpPr>
        <p:spPr bwMode="auto">
          <a:xfrm>
            <a:off x="457200" y="1412875"/>
            <a:ext cx="8458200" cy="4895850"/>
          </a:xfrm>
          <a:noFill/>
          <a:ln>
            <a:miter lim="800000"/>
            <a:headEnd/>
            <a:tailEnd/>
          </a:ln>
        </p:spPr>
        <p:txBody>
          <a:bodyPr vert="horz" wrap="square" lIns="91440" tIns="45720" rIns="91440" bIns="45720" numCol="1" anchor="t" anchorCtr="0" compatLnSpc="1">
            <a:prstTxWarp prst="textNoShape">
              <a:avLst/>
            </a:prstTxWarp>
          </a:bodyPr>
          <a:lstStyle/>
          <a:p>
            <a:r>
              <a:rPr lang="id-ID" b="1" smtClean="0">
                <a:ea typeface="ＭＳ Ｐゴシック" pitchFamily="34" charset="-128"/>
              </a:rPr>
              <a:t>Rancangan Peraturan tentang Penyisihan Teknis</a:t>
            </a:r>
          </a:p>
          <a:p>
            <a:pPr marL="320675" lvl="1" indent="0">
              <a:buFont typeface="Wingdings 2" pitchFamily="18" charset="2"/>
              <a:buNone/>
            </a:pPr>
            <a:r>
              <a:rPr lang="id-ID" sz="2000" smtClean="0">
                <a:ea typeface="ＭＳ Ｐゴシック" pitchFamily="34" charset="-128"/>
              </a:rPr>
              <a:t>Penyisihan teknis merupakan salah satu unsur penting dalam penentuan tingkat kesehatan perusahaan asuransi. Saat ini, OJK sedang menyusun rancangan Peraturan mengenai penyisihan teknis untuk asuransi syariah.</a:t>
            </a:r>
          </a:p>
          <a:p>
            <a:r>
              <a:rPr lang="id-ID" b="1" smtClean="0">
                <a:ea typeface="ＭＳ Ｐゴシック" pitchFamily="34" charset="-128"/>
              </a:rPr>
              <a:t>Pengujian Kemampuan dan Kepatutan (Fit And Proper Test)</a:t>
            </a:r>
          </a:p>
          <a:p>
            <a:pPr algn="just">
              <a:buFont typeface="Wingdings" pitchFamily="2" charset="2"/>
              <a:buNone/>
            </a:pPr>
            <a:r>
              <a:rPr lang="id-ID" sz="2000" smtClean="0">
                <a:ea typeface="ＭＳ Ｐゴシック" pitchFamily="34" charset="-128"/>
              </a:rPr>
              <a:t>    OJK telah menetapkan POJK nomor 4/POJK.05/2013 tentang Penilaian Kemampuan dan Kepatutan bagi pihak utama pada perusahaan perasuransian, dana pensiun, perusahaan pembiayaan, dan perusahaan penjaminan. Dalam ketentuan tersebut, untuk asuransi syariah berlaku fit and proper test bagi pihak utama seperti pemegang saham, direksi, komisaris dan dewan pengawas syariah</a:t>
            </a:r>
          </a:p>
        </p:txBody>
      </p:sp>
      <p:sp>
        <p:nvSpPr>
          <p:cNvPr id="30724" name="TextBox 1"/>
          <p:cNvSpPr txBox="1">
            <a:spLocks noChangeArrowheads="1"/>
          </p:cNvSpPr>
          <p:nvPr/>
        </p:nvSpPr>
        <p:spPr bwMode="auto">
          <a:xfrm>
            <a:off x="0" y="6519863"/>
            <a:ext cx="8593138" cy="338137"/>
          </a:xfrm>
          <a:prstGeom prst="rect">
            <a:avLst/>
          </a:prstGeom>
          <a:noFill/>
          <a:ln w="9525">
            <a:noFill/>
            <a:miter lim="800000"/>
            <a:headEnd/>
            <a:tailEnd/>
          </a:ln>
        </p:spPr>
        <p:txBody>
          <a:bodyPr>
            <a:spAutoFit/>
          </a:bodyPr>
          <a:lstStyle/>
          <a:p>
            <a:r>
              <a:rPr lang="id-ID" sz="1600" b="1">
                <a:solidFill>
                  <a:schemeClr val="bg1"/>
                </a:solidFill>
                <a:latin typeface="Agency FB" pitchFamily="34" charset="0"/>
              </a:rPr>
              <a:t>Integritas, Profesionalisme, Sinergi, Inklusif, Visioner                                                                               Syariah untuk Semua                                 </a:t>
            </a:r>
            <a:endParaRPr lang="en-US" sz="1600" b="1">
              <a:solidFill>
                <a:schemeClr val="bg1"/>
              </a:solidFill>
              <a:latin typeface="Agency FB" pitchFamily="34" charset="0"/>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id-ID" dirty="0" smtClean="0"/>
              <a:t>Perkembangan Pengaturan </a:t>
            </a:r>
            <a:br>
              <a:rPr lang="id-ID" dirty="0" smtClean="0"/>
            </a:br>
            <a:r>
              <a:rPr lang="id-ID" dirty="0" smtClean="0"/>
              <a:t>Asuransi Syariah</a:t>
            </a:r>
            <a:endParaRPr lang="id-ID" dirty="0"/>
          </a:p>
        </p:txBody>
      </p:sp>
      <p:sp>
        <p:nvSpPr>
          <p:cNvPr id="31747"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id-ID" b="1" dirty="0" smtClean="0">
                <a:ea typeface="ＭＳ Ｐゴシック" pitchFamily="34" charset="-128"/>
              </a:rPr>
              <a:t>Cetak Biru Pengembangan Industri Keuangan Non Bank Syariah (termasuk Asuransi Syariah)</a:t>
            </a:r>
          </a:p>
          <a:p>
            <a:pPr algn="just">
              <a:buFont typeface="Wingdings" pitchFamily="2" charset="2"/>
              <a:buNone/>
            </a:pPr>
            <a:r>
              <a:rPr lang="id-ID" dirty="0" smtClean="0">
                <a:ea typeface="ＭＳ Ｐゴシック" pitchFamily="34" charset="-128"/>
              </a:rPr>
              <a:t>	Cetak Biru ini akan memberikan arah pengembangan dan pengaturan IKNB syariah sehingga menjadi industri yang sehat, terus tumbuh dan mampu berinovasi untuk memenuhi kebutuhan masyarakat akan jasa keuangan dari industri </a:t>
            </a:r>
            <a:r>
              <a:rPr lang="en-GB" dirty="0" err="1" smtClean="0">
                <a:ea typeface="ＭＳ Ｐゴシック" pitchFamily="34" charset="-128"/>
              </a:rPr>
              <a:t>keuangan</a:t>
            </a:r>
            <a:r>
              <a:rPr lang="en-GB" dirty="0" smtClean="0">
                <a:ea typeface="ＭＳ Ｐゴシック" pitchFamily="34" charset="-128"/>
              </a:rPr>
              <a:t> </a:t>
            </a:r>
            <a:r>
              <a:rPr lang="id-ID" dirty="0" smtClean="0">
                <a:ea typeface="ＭＳ Ｐゴシック" pitchFamily="34" charset="-128"/>
              </a:rPr>
              <a:t>non bank syariah.</a:t>
            </a:r>
          </a:p>
          <a:p>
            <a:pPr algn="just">
              <a:buFont typeface="Wingdings" pitchFamily="2" charset="2"/>
              <a:buNone/>
            </a:pPr>
            <a:r>
              <a:rPr lang="id-ID" dirty="0" smtClean="0">
                <a:ea typeface="ＭＳ Ｐゴシック" pitchFamily="34" charset="-128"/>
              </a:rPr>
              <a:t>	Cetak Biru ini akan menjadi bagian dari Cetak Biru Pengembangan Keuangan Syariah di Indonesia.</a:t>
            </a:r>
          </a:p>
        </p:txBody>
      </p:sp>
      <p:sp>
        <p:nvSpPr>
          <p:cNvPr id="31748" name="TextBox 1"/>
          <p:cNvSpPr txBox="1">
            <a:spLocks noChangeArrowheads="1"/>
          </p:cNvSpPr>
          <p:nvPr/>
        </p:nvSpPr>
        <p:spPr bwMode="auto">
          <a:xfrm>
            <a:off x="0" y="6519863"/>
            <a:ext cx="8593138" cy="338137"/>
          </a:xfrm>
          <a:prstGeom prst="rect">
            <a:avLst/>
          </a:prstGeom>
          <a:noFill/>
          <a:ln w="9525">
            <a:noFill/>
            <a:miter lim="800000"/>
            <a:headEnd/>
            <a:tailEnd/>
          </a:ln>
        </p:spPr>
        <p:txBody>
          <a:bodyPr>
            <a:spAutoFit/>
          </a:bodyPr>
          <a:lstStyle/>
          <a:p>
            <a:r>
              <a:rPr lang="id-ID" sz="1600" b="1">
                <a:solidFill>
                  <a:schemeClr val="bg1"/>
                </a:solidFill>
                <a:latin typeface="Agency FB" pitchFamily="34" charset="0"/>
              </a:rPr>
              <a:t>Integritas, Profesionalisme, Sinergi, Inklusif, Visioner                                                                               Syariah untuk Semua                                 </a:t>
            </a:r>
            <a:endParaRPr lang="en-US" sz="1600" b="1">
              <a:solidFill>
                <a:schemeClr val="bg1"/>
              </a:solidFill>
              <a:latin typeface="Agency FB" pitchFamily="34" charset="0"/>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smtClean="0"/>
              <a:t>Topik Presentasi</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2" name="TextBox 1"/>
          <p:cNvSpPr txBox="1">
            <a:spLocks noChangeArrowheads="1"/>
          </p:cNvSpPr>
          <p:nvPr/>
        </p:nvSpPr>
        <p:spPr bwMode="auto">
          <a:xfrm>
            <a:off x="0" y="6519863"/>
            <a:ext cx="8593138" cy="338137"/>
          </a:xfrm>
          <a:prstGeom prst="rect">
            <a:avLst/>
          </a:prstGeom>
          <a:noFill/>
          <a:ln w="9525">
            <a:noFill/>
            <a:miter lim="800000"/>
            <a:headEnd/>
            <a:tailEnd/>
          </a:ln>
        </p:spPr>
        <p:txBody>
          <a:bodyPr>
            <a:spAutoFit/>
          </a:bodyPr>
          <a:lstStyle/>
          <a:p>
            <a:r>
              <a:rPr lang="id-ID" sz="1600" b="1">
                <a:solidFill>
                  <a:schemeClr val="bg1"/>
                </a:solidFill>
                <a:latin typeface="Agency FB" pitchFamily="34" charset="0"/>
              </a:rPr>
              <a:t>Integritas, Profesionalisme, Sinergi, Inklusif, Visioner                                                                               Syariah untuk Semua                                 </a:t>
            </a:r>
            <a:endParaRPr lang="en-US" sz="1600" b="1">
              <a:solidFill>
                <a:schemeClr val="bg1"/>
              </a:solidFill>
              <a:latin typeface="Agency FB" pitchFamily="34" charset="0"/>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id-ID" dirty="0" smtClean="0"/>
              <a:t>Asuransi Mikro – </a:t>
            </a:r>
            <a:br>
              <a:rPr lang="id-ID" dirty="0" smtClean="0"/>
            </a:br>
            <a:r>
              <a:rPr lang="id-ID" dirty="0" smtClean="0"/>
              <a:t>Tujuan &amp; Kegiatan  </a:t>
            </a:r>
            <a:endParaRPr lang="id-ID" dirty="0"/>
          </a:p>
        </p:txBody>
      </p:sp>
      <p:sp>
        <p:nvSpPr>
          <p:cNvPr id="28675" name="Content Placeholder 2"/>
          <p:cNvSpPr>
            <a:spLocks noGrp="1"/>
          </p:cNvSpPr>
          <p:nvPr>
            <p:ph idx="1"/>
          </p:nvPr>
        </p:nvSpPr>
        <p:spPr bwMode="auto">
          <a:xfrm>
            <a:off x="228600" y="1371600"/>
            <a:ext cx="86868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20675" lvl="1" indent="0">
              <a:buFont typeface="Wingdings 2" pitchFamily="18" charset="2"/>
              <a:buNone/>
              <a:defRPr/>
            </a:pPr>
            <a:r>
              <a:rPr lang="id-ID" sz="2400" dirty="0" smtClean="0">
                <a:ea typeface="ＭＳ Ｐゴシック" pitchFamily="34" charset="-128"/>
              </a:rPr>
              <a:t>Tujuan: </a:t>
            </a:r>
          </a:p>
          <a:p>
            <a:pPr marL="320675" lvl="1" indent="0">
              <a:buFont typeface="Wingdings 2" pitchFamily="18" charset="2"/>
              <a:buNone/>
              <a:defRPr/>
            </a:pPr>
            <a:r>
              <a:rPr lang="id-ID" sz="2400" dirty="0" smtClean="0">
                <a:ea typeface="ＭＳ Ｐゴシック" pitchFamily="34" charset="-128"/>
              </a:rPr>
              <a:t>Sebagai upaya meningkatkan akses masyarakat Indonesia yang berpenghasilan rendah terhadap asuransi</a:t>
            </a:r>
            <a:r>
              <a:rPr lang="id-ID" sz="2400" dirty="0">
                <a:ea typeface="ＭＳ Ｐゴシック" pitchFamily="34" charset="-128"/>
              </a:rPr>
              <a:t>.</a:t>
            </a:r>
            <a:r>
              <a:rPr lang="id-ID" sz="2400" dirty="0" smtClean="0">
                <a:ea typeface="ＭＳ Ｐゴシック" pitchFamily="34" charset="-128"/>
              </a:rPr>
              <a:t> </a:t>
            </a:r>
          </a:p>
          <a:p>
            <a:pPr marL="320675" lvl="1" indent="0">
              <a:buFont typeface="Wingdings 2" pitchFamily="18" charset="2"/>
              <a:buNone/>
              <a:defRPr/>
            </a:pPr>
            <a:endParaRPr lang="id-ID" sz="2400" dirty="0" smtClean="0">
              <a:ea typeface="ＭＳ Ｐゴシック" pitchFamily="34" charset="-128"/>
            </a:endParaRPr>
          </a:p>
          <a:p>
            <a:pPr marL="320675" lvl="1" indent="0">
              <a:buFont typeface="Wingdings 2" pitchFamily="18" charset="2"/>
              <a:buNone/>
              <a:defRPr/>
            </a:pPr>
            <a:r>
              <a:rPr lang="id-ID" sz="2400" dirty="0" smtClean="0">
                <a:ea typeface="ＭＳ Ｐゴシック" pitchFamily="34" charset="-128"/>
              </a:rPr>
              <a:t>Kegiatan yang sudah dilakukan:</a:t>
            </a:r>
          </a:p>
          <a:p>
            <a:pPr marL="663575" lvl="1" indent="-342900">
              <a:buFont typeface="Wingdings" pitchFamily="2" charset="2"/>
              <a:buChar char="§"/>
              <a:defRPr/>
            </a:pPr>
            <a:r>
              <a:rPr lang="id-ID" sz="2200" dirty="0" smtClean="0">
                <a:ea typeface="ＭＳ Ｐゴシック" pitchFamily="34" charset="-128"/>
              </a:rPr>
              <a:t>OJK bersama Asosiasi Asuransi Jiwa Indonesia, Asosiasi Asuransi Umum Indonesia dan Asosiasi Asuransi Syariah Indonesia meluncurkan Grand Desain Asuransi Mikro Indonesia pada bulan Oktober 2013.</a:t>
            </a:r>
          </a:p>
          <a:p>
            <a:pPr marL="663575" lvl="1" indent="-342900">
              <a:buFont typeface="Wingdings" pitchFamily="2" charset="2"/>
              <a:buChar char="§"/>
              <a:defRPr/>
            </a:pPr>
            <a:r>
              <a:rPr lang="id-ID" sz="2200" dirty="0" smtClean="0">
                <a:ea typeface="ＭＳ Ｐゴシック" pitchFamily="34" charset="-128"/>
              </a:rPr>
              <a:t>AASI bekerja sama dengan Deutsche Gesellschaft fur Internationale Zusammenarbeit (GIZ) melakukan survei potensi pasar asuransi syariah mikro, dan dilanjutkan dengan perancangan produk asuransi syariah mikro pada pertengahan tahun ini oleh AASI.</a:t>
            </a:r>
          </a:p>
          <a:p>
            <a:pPr marL="663575" lvl="1" indent="-342900">
              <a:buFont typeface="Wingdings" pitchFamily="2" charset="2"/>
              <a:buChar char="§"/>
              <a:defRPr/>
            </a:pPr>
            <a:endParaRPr lang="id-ID" sz="2000" dirty="0" smtClean="0">
              <a:ea typeface="ＭＳ Ｐゴシック" pitchFamily="34" charset="-128"/>
            </a:endParaRPr>
          </a:p>
        </p:txBody>
      </p:sp>
      <p:sp>
        <p:nvSpPr>
          <p:cNvPr id="33796" name="TextBox 1"/>
          <p:cNvSpPr txBox="1">
            <a:spLocks noChangeArrowheads="1"/>
          </p:cNvSpPr>
          <p:nvPr/>
        </p:nvSpPr>
        <p:spPr bwMode="auto">
          <a:xfrm>
            <a:off x="0" y="6519863"/>
            <a:ext cx="8593138" cy="338137"/>
          </a:xfrm>
          <a:prstGeom prst="rect">
            <a:avLst/>
          </a:prstGeom>
          <a:noFill/>
          <a:ln w="9525">
            <a:noFill/>
            <a:miter lim="800000"/>
            <a:headEnd/>
            <a:tailEnd/>
          </a:ln>
        </p:spPr>
        <p:txBody>
          <a:bodyPr>
            <a:spAutoFit/>
          </a:bodyPr>
          <a:lstStyle/>
          <a:p>
            <a:r>
              <a:rPr lang="id-ID" sz="1600" b="1">
                <a:solidFill>
                  <a:schemeClr val="bg1"/>
                </a:solidFill>
                <a:latin typeface="Agency FB" pitchFamily="34" charset="0"/>
              </a:rPr>
              <a:t>Integritas, Profesionalisme, Sinergi, Inklusif, Visioner                                                                               Syariah untuk Semua                                 </a:t>
            </a:r>
            <a:endParaRPr lang="en-US" sz="1600" b="1">
              <a:solidFill>
                <a:schemeClr val="bg1"/>
              </a:solidFill>
              <a:latin typeface="Agency FB" pitchFamily="34" charset="0"/>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id-ID" dirty="0" smtClean="0"/>
              <a:t>Asuransi Mikro – </a:t>
            </a:r>
            <a:br>
              <a:rPr lang="id-ID" dirty="0" smtClean="0"/>
            </a:br>
            <a:r>
              <a:rPr lang="id-ID" dirty="0" smtClean="0"/>
              <a:t>Kondisi saat ini</a:t>
            </a:r>
            <a:endParaRPr lang="id-ID" dirty="0"/>
          </a:p>
        </p:txBody>
      </p:sp>
      <p:sp>
        <p:nvSpPr>
          <p:cNvPr id="34819" name="Content Placeholder 2"/>
          <p:cNvSpPr>
            <a:spLocks noGrp="1"/>
          </p:cNvSpPr>
          <p:nvPr>
            <p:ph idx="1"/>
          </p:nvPr>
        </p:nvSpPr>
        <p:spPr bwMode="auto">
          <a:xfrm>
            <a:off x="457200" y="1447800"/>
            <a:ext cx="8458200" cy="4525963"/>
          </a:xfrm>
          <a:noFill/>
          <a:ln>
            <a:miter lim="800000"/>
            <a:headEnd/>
            <a:tailEnd/>
          </a:ln>
        </p:spPr>
        <p:txBody>
          <a:bodyPr vert="horz" wrap="square" lIns="91440" tIns="45720" rIns="91440" bIns="45720" numCol="1" anchor="t" anchorCtr="0" compatLnSpc="1">
            <a:prstTxWarp prst="textNoShape">
              <a:avLst/>
            </a:prstTxWarp>
          </a:bodyPr>
          <a:lstStyle/>
          <a:p>
            <a:r>
              <a:rPr lang="en-GB" sz="2800" dirty="0" smtClean="0">
                <a:ea typeface="ＭＳ Ｐゴシック" pitchFamily="34" charset="-128"/>
              </a:rPr>
              <a:t>27</a:t>
            </a:r>
            <a:r>
              <a:rPr lang="id-ID" sz="2800" dirty="0" smtClean="0">
                <a:ea typeface="ＭＳ Ｐゴシック" pitchFamily="34" charset="-128"/>
              </a:rPr>
              <a:t> perusahaan asuransi menyediakan produk asuransi mikro.</a:t>
            </a:r>
          </a:p>
          <a:p>
            <a:r>
              <a:rPr lang="id-ID" sz="2800" dirty="0" smtClean="0">
                <a:ea typeface="ＭＳ Ｐゴシック" pitchFamily="34" charset="-128"/>
              </a:rPr>
              <a:t>Kategori produk asuransi mikro yang telah terdaftar adalah asuransi kecelakaan diri, asuransi jiwa, asuransi kesehatan, asuransi kebakaran.</a:t>
            </a:r>
          </a:p>
          <a:p>
            <a:r>
              <a:rPr lang="id-ID" sz="2800" dirty="0" smtClean="0">
                <a:ea typeface="ＭＳ Ｐゴシック" pitchFamily="34" charset="-128"/>
              </a:rPr>
              <a:t>Produk asuransi mikro dipasarkan melalui lembaga mikro finance, mini market,</a:t>
            </a:r>
            <a:r>
              <a:rPr lang="en-US" sz="2800" dirty="0" smtClean="0">
                <a:ea typeface="ＭＳ Ｐゴシック" pitchFamily="34" charset="-128"/>
              </a:rPr>
              <a:t> </a:t>
            </a:r>
            <a:r>
              <a:rPr lang="id-ID" sz="2800" dirty="0" smtClean="0">
                <a:ea typeface="ＭＳ Ｐゴシック" pitchFamily="34" charset="-128"/>
              </a:rPr>
              <a:t>pialang asuransi, kantor pos.</a:t>
            </a:r>
          </a:p>
          <a:p>
            <a:r>
              <a:rPr lang="id-ID" sz="2800" dirty="0" smtClean="0">
                <a:ea typeface="ＭＳ Ｐゴシック" pitchFamily="34" charset="-128"/>
              </a:rPr>
              <a:t>Data peserta, premi dan klaim per June 2014:</a:t>
            </a:r>
          </a:p>
        </p:txBody>
      </p:sp>
      <p:graphicFrame>
        <p:nvGraphicFramePr>
          <p:cNvPr id="4" name="Table 3"/>
          <p:cNvGraphicFramePr>
            <a:graphicFrameLocks noGrp="1"/>
          </p:cNvGraphicFramePr>
          <p:nvPr/>
        </p:nvGraphicFramePr>
        <p:xfrm>
          <a:off x="914400" y="5181600"/>
          <a:ext cx="6096000" cy="1112838"/>
        </p:xfrm>
        <a:graphic>
          <a:graphicData uri="http://schemas.openxmlformats.org/drawingml/2006/table">
            <a:tbl>
              <a:tblPr firstRow="1" bandRow="1">
                <a:tableStyleId>{2D5ABB26-0587-4C30-8999-92F81FD0307C}</a:tableStyleId>
              </a:tblPr>
              <a:tblGrid>
                <a:gridCol w="3048000"/>
                <a:gridCol w="3048000"/>
              </a:tblGrid>
              <a:tr h="370946">
                <a:tc>
                  <a:txBody>
                    <a:bodyPr/>
                    <a:lstStyle/>
                    <a:p>
                      <a:r>
                        <a:rPr lang="id-ID" sz="1800" dirty="0" smtClean="0"/>
                        <a:t>- Total Participants</a:t>
                      </a:r>
                      <a:endParaRPr lang="en-US" sz="1800" dirty="0"/>
                    </a:p>
                  </a:txBody>
                  <a:tcPr marT="45733" marB="45733"/>
                </a:tc>
                <a:tc>
                  <a:txBody>
                    <a:bodyPr/>
                    <a:lstStyle/>
                    <a:p>
                      <a:r>
                        <a:rPr lang="id-ID" sz="1800" dirty="0" smtClean="0"/>
                        <a:t>5,825,513</a:t>
                      </a:r>
                      <a:r>
                        <a:rPr lang="id-ID" sz="1800" baseline="0" dirty="0" smtClean="0"/>
                        <a:t> individuals</a:t>
                      </a:r>
                      <a:endParaRPr lang="en-US" sz="1800" dirty="0"/>
                    </a:p>
                  </a:txBody>
                  <a:tcPr marT="45733" marB="45733"/>
                </a:tc>
              </a:tr>
              <a:tr h="370946">
                <a:tc>
                  <a:txBody>
                    <a:bodyPr/>
                    <a:lstStyle/>
                    <a:p>
                      <a:r>
                        <a:rPr lang="id-ID" sz="1800" dirty="0" smtClean="0"/>
                        <a:t>- Total Premiums (Jan-June</a:t>
                      </a:r>
                      <a:r>
                        <a:rPr lang="id-ID" sz="1800" baseline="0" dirty="0" smtClean="0"/>
                        <a:t>)</a:t>
                      </a:r>
                      <a:endParaRPr lang="en-US" sz="1800" dirty="0"/>
                    </a:p>
                  </a:txBody>
                  <a:tcPr marT="45733" marB="45733"/>
                </a:tc>
                <a:tc>
                  <a:txBody>
                    <a:bodyPr/>
                    <a:lstStyle/>
                    <a:p>
                      <a:r>
                        <a:rPr lang="id-ID" sz="1800" dirty="0" smtClean="0"/>
                        <a:t>IDR1.82 billion</a:t>
                      </a:r>
                      <a:endParaRPr lang="en-US" sz="1800" dirty="0"/>
                    </a:p>
                  </a:txBody>
                  <a:tcPr marT="45733" marB="45733"/>
                </a:tc>
              </a:tr>
              <a:tr h="370946">
                <a:tc>
                  <a:txBody>
                    <a:bodyPr/>
                    <a:lstStyle/>
                    <a:p>
                      <a:r>
                        <a:rPr lang="id-ID" sz="1800" dirty="0" smtClean="0"/>
                        <a:t>- Total Claims (Jan-June)</a:t>
                      </a:r>
                      <a:endParaRPr lang="en-US" sz="1800" dirty="0"/>
                    </a:p>
                  </a:txBody>
                  <a:tcPr marT="45733" marB="45733"/>
                </a:tc>
                <a:tc>
                  <a:txBody>
                    <a:bodyPr/>
                    <a:lstStyle/>
                    <a:p>
                      <a:r>
                        <a:rPr lang="id-ID" sz="1800" dirty="0" smtClean="0"/>
                        <a:t>IDR228 million</a:t>
                      </a:r>
                      <a:endParaRPr lang="en-US" sz="1800" dirty="0"/>
                    </a:p>
                  </a:txBody>
                  <a:tcPr marT="45733" marB="45733"/>
                </a:tc>
              </a:tr>
            </a:tbl>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id-ID" dirty="0"/>
              <a:t>Asuransi </a:t>
            </a:r>
            <a:r>
              <a:rPr lang="id-ID" dirty="0" smtClean="0"/>
              <a:t>Mikro -</a:t>
            </a:r>
            <a:br>
              <a:rPr lang="id-ID" dirty="0" smtClean="0"/>
            </a:br>
            <a:r>
              <a:rPr lang="id-ID" dirty="0" smtClean="0"/>
              <a:t>Rencana ke Depan</a:t>
            </a:r>
            <a:endParaRPr lang="id-ID" dirty="0"/>
          </a:p>
        </p:txBody>
      </p:sp>
      <p:sp>
        <p:nvSpPr>
          <p:cNvPr id="35843" name="Content Placeholder 9"/>
          <p:cNvSpPr>
            <a:spLocks noGrp="1"/>
          </p:cNvSpPr>
          <p:nvPr>
            <p:ph idx="1"/>
          </p:nvPr>
        </p:nvSpPr>
        <p:spPr bwMode="auto">
          <a:xfrm>
            <a:off x="457200" y="1371600"/>
            <a:ext cx="8458200" cy="5029200"/>
          </a:xfrm>
          <a:noFill/>
          <a:ln>
            <a:miter lim="800000"/>
            <a:headEnd/>
            <a:tailEnd/>
          </a:ln>
        </p:spPr>
        <p:txBody>
          <a:bodyPr vert="horz" wrap="square" lIns="91440" tIns="45720" rIns="91440" bIns="45720" numCol="1" anchor="t" anchorCtr="0" compatLnSpc="1">
            <a:prstTxWarp prst="textNoShape">
              <a:avLst/>
            </a:prstTxWarp>
          </a:bodyPr>
          <a:lstStyle/>
          <a:p>
            <a:r>
              <a:rPr lang="id-ID" sz="2400" dirty="0" smtClean="0">
                <a:ea typeface="ＭＳ Ｐゴシック" pitchFamily="34" charset="-128"/>
              </a:rPr>
              <a:t>Menyusun Peraturan OJK yang mendukung pengembangan asuransi mikro. </a:t>
            </a:r>
          </a:p>
          <a:p>
            <a:r>
              <a:rPr lang="id-ID" sz="2400" dirty="0" smtClean="0">
                <a:ea typeface="ＭＳ Ｐゴシック" pitchFamily="34" charset="-128"/>
              </a:rPr>
              <a:t>Mengintegrasikan pengembangan asuransi mikro sebagai bagian dari program financial inclusion pada sektor lain, misalnya: </a:t>
            </a:r>
            <a:r>
              <a:rPr lang="id-ID" sz="2400" i="1" dirty="0" smtClean="0">
                <a:ea typeface="ＭＳ Ｐゴシック" pitchFamily="34" charset="-128"/>
              </a:rPr>
              <a:t>branchless banking</a:t>
            </a:r>
            <a:r>
              <a:rPr lang="id-ID" sz="2400" dirty="0" smtClean="0">
                <a:ea typeface="ＭＳ Ｐゴシック" pitchFamily="34" charset="-128"/>
              </a:rPr>
              <a:t>, </a:t>
            </a:r>
            <a:r>
              <a:rPr lang="en-GB" sz="2400" dirty="0" err="1" smtClean="0">
                <a:ea typeface="ＭＳ Ｐゴシック" pitchFamily="34" charset="-128"/>
              </a:rPr>
              <a:t>layanan</a:t>
            </a:r>
            <a:r>
              <a:rPr lang="en-GB" sz="2400" dirty="0" smtClean="0">
                <a:ea typeface="ＭＳ Ｐゴシック" pitchFamily="34" charset="-128"/>
              </a:rPr>
              <a:t> </a:t>
            </a:r>
            <a:r>
              <a:rPr lang="en-GB" sz="2400" dirty="0" err="1" smtClean="0">
                <a:ea typeface="ＭＳ Ｐゴシック" pitchFamily="34" charset="-128"/>
              </a:rPr>
              <a:t>bersama</a:t>
            </a:r>
            <a:r>
              <a:rPr lang="en-GB" sz="2400" dirty="0" smtClean="0">
                <a:ea typeface="ＭＳ Ｐゴシック" pitchFamily="34" charset="-128"/>
              </a:rPr>
              <a:t> </a:t>
            </a:r>
            <a:r>
              <a:rPr lang="en-GB" sz="2400" dirty="0" err="1" smtClean="0">
                <a:ea typeface="ＭＳ Ｐゴシック" pitchFamily="34" charset="-128"/>
              </a:rPr>
              <a:t>dengan</a:t>
            </a:r>
            <a:r>
              <a:rPr lang="en-GB" sz="2400" dirty="0" smtClean="0">
                <a:ea typeface="ＭＳ Ｐゴシック" pitchFamily="34" charset="-128"/>
              </a:rPr>
              <a:t> </a:t>
            </a:r>
            <a:r>
              <a:rPr lang="en-GB" sz="2400" dirty="0" err="1" smtClean="0">
                <a:ea typeface="ＭＳ Ｐゴシック" pitchFamily="34" charset="-128"/>
              </a:rPr>
              <a:t>lembaga</a:t>
            </a:r>
            <a:r>
              <a:rPr lang="en-GB" sz="2400" dirty="0" smtClean="0">
                <a:ea typeface="ＭＳ Ｐゴシック" pitchFamily="34" charset="-128"/>
              </a:rPr>
              <a:t> </a:t>
            </a:r>
            <a:r>
              <a:rPr lang="en-GB" sz="2400" dirty="0" err="1" smtClean="0">
                <a:ea typeface="ＭＳ Ｐゴシック" pitchFamily="34" charset="-128"/>
              </a:rPr>
              <a:t>keuangan</a:t>
            </a:r>
            <a:r>
              <a:rPr lang="en-GB" sz="2400" dirty="0" smtClean="0">
                <a:ea typeface="ＭＳ Ｐゴシック" pitchFamily="34" charset="-128"/>
              </a:rPr>
              <a:t> lain</a:t>
            </a:r>
            <a:r>
              <a:rPr lang="id-ID" sz="2400" dirty="0" smtClean="0">
                <a:ea typeface="ＭＳ Ｐゴシック" pitchFamily="34" charset="-128"/>
              </a:rPr>
              <a:t>.</a:t>
            </a:r>
          </a:p>
          <a:p>
            <a:r>
              <a:rPr lang="id-ID" sz="2400" dirty="0" smtClean="0">
                <a:ea typeface="ＭＳ Ｐゴシック" pitchFamily="34" charset="-128"/>
              </a:rPr>
              <a:t>Meningkatkan koordinasi antara OJK, asosiasi, perusahaan asuransi, saluran distribusi, sebagai contoh: pengembangan produk, sosialisasi berkelanjutan.</a:t>
            </a:r>
          </a:p>
          <a:p>
            <a:r>
              <a:rPr lang="id-ID" sz="2400" dirty="0" smtClean="0">
                <a:ea typeface="ＭＳ Ｐゴシック" pitchFamily="34" charset="-128"/>
              </a:rPr>
              <a:t>Meningkatkan koordinasi diantara berbagai lembaga pemerintah untuk memperkuat pogram keuangan inklusif (</a:t>
            </a:r>
            <a:r>
              <a:rPr lang="id-ID" sz="2400" i="1" dirty="0" smtClean="0">
                <a:ea typeface="ＭＳ Ｐゴシック" pitchFamily="34" charset="-128"/>
              </a:rPr>
              <a:t>financial inclusion)</a:t>
            </a:r>
            <a:r>
              <a:rPr lang="id-ID" sz="2400" dirty="0" smtClean="0">
                <a:ea typeface="ＭＳ Ｐゴシック" pitchFamily="34" charset="-128"/>
              </a:rPr>
              <a:t>.</a:t>
            </a:r>
          </a:p>
          <a:p>
            <a:pPr lvl="2"/>
            <a:endParaRPr lang="en-US" sz="2000" dirty="0" smtClean="0">
              <a:ea typeface="ＭＳ Ｐゴシック" pitchFamily="34" charset="-128"/>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smtClean="0"/>
              <a:t>Topik Presentasi</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40" name="TextBox 1"/>
          <p:cNvSpPr txBox="1">
            <a:spLocks noChangeArrowheads="1"/>
          </p:cNvSpPr>
          <p:nvPr/>
        </p:nvSpPr>
        <p:spPr bwMode="auto">
          <a:xfrm>
            <a:off x="0" y="6519863"/>
            <a:ext cx="8593138" cy="338137"/>
          </a:xfrm>
          <a:prstGeom prst="rect">
            <a:avLst/>
          </a:prstGeom>
          <a:noFill/>
          <a:ln w="9525">
            <a:noFill/>
            <a:miter lim="800000"/>
            <a:headEnd/>
            <a:tailEnd/>
          </a:ln>
        </p:spPr>
        <p:txBody>
          <a:bodyPr>
            <a:spAutoFit/>
          </a:bodyPr>
          <a:lstStyle/>
          <a:p>
            <a:r>
              <a:rPr lang="id-ID" sz="1600" b="1" dirty="0">
                <a:solidFill>
                  <a:schemeClr val="bg1"/>
                </a:solidFill>
                <a:latin typeface="Agency FB" pitchFamily="34" charset="0"/>
              </a:rPr>
              <a:t>Integritas, Profesionalisme, Sinergi, Inklusif, Visioner                                                                               Syariah untuk Semua                                 </a:t>
            </a:r>
            <a:endParaRPr lang="en-US" sz="1600" b="1" dirty="0">
              <a:solidFill>
                <a:schemeClr val="bg1"/>
              </a:solidFill>
              <a:latin typeface="Agency FB" pitchFamily="34" charset="0"/>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41500" y="2133600"/>
            <a:ext cx="5461000" cy="2554288"/>
          </a:xfrm>
          <a:prstGeom prst="rect">
            <a:avLst/>
          </a:prstGeom>
        </p:spPr>
        <p:txBody>
          <a:bodyPr wrap="none">
            <a:spAutoFit/>
          </a:bodyPr>
          <a:lstStyle/>
          <a:p>
            <a:pPr algn="ctr">
              <a:defRPr/>
            </a:pPr>
            <a:r>
              <a:rPr lang="en-US" sz="8000" b="1" dirty="0" err="1">
                <a:solidFill>
                  <a:srgbClr val="C00000"/>
                </a:solidFill>
                <a:effectLst>
                  <a:outerShdw blurRad="38100" dist="38100" dir="2700000" algn="tl">
                    <a:srgbClr val="000000">
                      <a:alpha val="43137"/>
                    </a:srgbClr>
                  </a:outerShdw>
                </a:effectLst>
                <a:latin typeface="Edwardian Script ITC" pitchFamily="66" charset="0"/>
                <a:cs typeface="+mn-cs"/>
              </a:rPr>
              <a:t>Terima</a:t>
            </a:r>
            <a:r>
              <a:rPr lang="en-US" sz="8000" b="1" dirty="0">
                <a:solidFill>
                  <a:srgbClr val="C00000"/>
                </a:solidFill>
                <a:effectLst>
                  <a:outerShdw blurRad="38100" dist="38100" dir="2700000" algn="tl">
                    <a:srgbClr val="000000">
                      <a:alpha val="43137"/>
                    </a:srgbClr>
                  </a:outerShdw>
                </a:effectLst>
                <a:latin typeface="Edwardian Script ITC" pitchFamily="66" charset="0"/>
                <a:cs typeface="+mn-cs"/>
              </a:rPr>
              <a:t> </a:t>
            </a:r>
            <a:r>
              <a:rPr lang="en-US" sz="8000" b="1" dirty="0" err="1">
                <a:solidFill>
                  <a:srgbClr val="C00000"/>
                </a:solidFill>
                <a:effectLst>
                  <a:outerShdw blurRad="38100" dist="38100" dir="2700000" algn="tl">
                    <a:srgbClr val="000000">
                      <a:alpha val="43137"/>
                    </a:srgbClr>
                  </a:outerShdw>
                </a:effectLst>
                <a:latin typeface="Edwardian Script ITC" pitchFamily="66" charset="0"/>
                <a:cs typeface="+mn-cs"/>
              </a:rPr>
              <a:t>Kasih</a:t>
            </a:r>
            <a:r>
              <a:rPr lang="en-US" sz="8000" b="1" dirty="0">
                <a:solidFill>
                  <a:srgbClr val="C00000"/>
                </a:solidFill>
                <a:effectLst>
                  <a:outerShdw blurRad="38100" dist="38100" dir="2700000" algn="tl">
                    <a:srgbClr val="000000">
                      <a:alpha val="43137"/>
                    </a:srgbClr>
                  </a:outerShdw>
                </a:effectLst>
                <a:latin typeface="Edwardian Script ITC" pitchFamily="66" charset="0"/>
                <a:cs typeface="+mn-cs"/>
              </a:rPr>
              <a:t>….</a:t>
            </a:r>
            <a:endParaRPr lang="id-ID" sz="8000" b="1" dirty="0">
              <a:solidFill>
                <a:srgbClr val="C00000"/>
              </a:solidFill>
              <a:effectLst>
                <a:outerShdw blurRad="38100" dist="38100" dir="2700000" algn="tl">
                  <a:srgbClr val="000000">
                    <a:alpha val="43137"/>
                  </a:srgbClr>
                </a:outerShdw>
              </a:effectLst>
              <a:latin typeface="Edwardian Script ITC" pitchFamily="66" charset="0"/>
              <a:cs typeface="+mn-cs"/>
            </a:endParaRPr>
          </a:p>
          <a:p>
            <a:pPr algn="ctr">
              <a:defRPr/>
            </a:pPr>
            <a:r>
              <a:rPr lang="id-ID" sz="8000" b="1" dirty="0">
                <a:solidFill>
                  <a:srgbClr val="C00000"/>
                </a:solidFill>
                <a:effectLst>
                  <a:outerShdw blurRad="38100" dist="38100" dir="2700000" algn="tl">
                    <a:srgbClr val="000000">
                      <a:alpha val="43137"/>
                    </a:srgbClr>
                  </a:outerShdw>
                </a:effectLst>
                <a:latin typeface="Edwardian Script ITC" pitchFamily="66" charset="0"/>
                <a:cs typeface="+mn-cs"/>
              </a:rPr>
              <a:t>Wassalam</a:t>
            </a:r>
            <a:endParaRPr lang="en-US" sz="8000" b="1" dirty="0">
              <a:solidFill>
                <a:srgbClr val="C00000"/>
              </a:solidFill>
              <a:effectLst>
                <a:outerShdw blurRad="38100" dist="38100" dir="2700000" algn="tl">
                  <a:srgbClr val="000000">
                    <a:alpha val="43137"/>
                  </a:srgbClr>
                </a:outerShdw>
              </a:effectLst>
              <a:latin typeface="Edwardian Script ITC" pitchFamily="66" charset="0"/>
              <a:cs typeface="+mn-cs"/>
            </a:endParaRPr>
          </a:p>
        </p:txBody>
      </p:sp>
      <p:sp>
        <p:nvSpPr>
          <p:cNvPr id="36867" name="TextBox 1"/>
          <p:cNvSpPr txBox="1">
            <a:spLocks noChangeArrowheads="1"/>
          </p:cNvSpPr>
          <p:nvPr/>
        </p:nvSpPr>
        <p:spPr bwMode="auto">
          <a:xfrm>
            <a:off x="0" y="6324600"/>
            <a:ext cx="8593138" cy="338138"/>
          </a:xfrm>
          <a:prstGeom prst="rect">
            <a:avLst/>
          </a:prstGeom>
          <a:noFill/>
          <a:ln w="9525">
            <a:noFill/>
            <a:miter lim="800000"/>
            <a:headEnd/>
            <a:tailEnd/>
          </a:ln>
        </p:spPr>
        <p:txBody>
          <a:bodyPr>
            <a:spAutoFit/>
          </a:bodyPr>
          <a:lstStyle/>
          <a:p>
            <a:r>
              <a:rPr lang="id-ID" sz="1600" b="1">
                <a:solidFill>
                  <a:schemeClr val="bg1"/>
                </a:solidFill>
                <a:latin typeface="Agency FB" pitchFamily="34" charset="0"/>
              </a:rPr>
              <a:t>Integritas, Profesionalisme, Sinergi, Inklusif, Visioner                                                                               Syariah untuk Semua                                 </a:t>
            </a:r>
            <a:endParaRPr lang="en-US" sz="1600" b="1">
              <a:solidFill>
                <a:schemeClr val="bg1"/>
              </a:solidFill>
              <a:latin typeface="Agency FB" pitchFamily="34" charset="0"/>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4294967295"/>
          </p:nvPr>
        </p:nvGraphicFramePr>
        <p:xfrm>
          <a:off x="76200" y="1600200"/>
          <a:ext cx="8763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81000" y="5233988"/>
            <a:ext cx="8839200" cy="1200150"/>
          </a:xfrm>
          <a:prstGeom prst="rect">
            <a:avLst/>
          </a:prstGeom>
          <a:noFill/>
        </p:spPr>
        <p:txBody>
          <a:bodyPr>
            <a:spAutoFit/>
          </a:bodyPr>
          <a:lstStyle/>
          <a:p>
            <a:pPr algn="ctr" fontAlgn="auto">
              <a:spcBef>
                <a:spcPts val="0"/>
              </a:spcBef>
              <a:spcAft>
                <a:spcPts val="0"/>
              </a:spcAft>
              <a:defRPr/>
            </a:pPr>
            <a:endParaRPr lang="id-ID" b="1" dirty="0">
              <a:solidFill>
                <a:schemeClr val="accent3">
                  <a:lumMod val="50000"/>
                </a:schemeClr>
              </a:solidFill>
              <a:latin typeface="+mn-lt"/>
              <a:cs typeface="+mn-cs"/>
            </a:endParaRPr>
          </a:p>
          <a:p>
            <a:pPr algn="ctr" fontAlgn="auto">
              <a:spcBef>
                <a:spcPts val="0"/>
              </a:spcBef>
              <a:spcAft>
                <a:spcPts val="0"/>
              </a:spcAft>
              <a:defRPr/>
            </a:pPr>
            <a:endParaRPr lang="id-ID" b="1" dirty="0">
              <a:solidFill>
                <a:schemeClr val="accent3">
                  <a:lumMod val="50000"/>
                </a:schemeClr>
              </a:solidFill>
              <a:latin typeface="+mn-lt"/>
              <a:cs typeface="+mn-cs"/>
            </a:endParaRPr>
          </a:p>
          <a:p>
            <a:pPr algn="ctr" fontAlgn="auto">
              <a:spcBef>
                <a:spcPts val="0"/>
              </a:spcBef>
              <a:spcAft>
                <a:spcPts val="0"/>
              </a:spcAft>
              <a:defRPr/>
            </a:pPr>
            <a:r>
              <a:rPr lang="en-US" b="1" dirty="0" err="1">
                <a:solidFill>
                  <a:schemeClr val="accent3">
                    <a:lumMod val="50000"/>
                  </a:schemeClr>
                </a:solidFill>
                <a:latin typeface="+mn-lt"/>
                <a:cs typeface="+mn-cs"/>
              </a:rPr>
              <a:t>Perlu</a:t>
            </a:r>
            <a:r>
              <a:rPr lang="en-US" b="1" dirty="0">
                <a:solidFill>
                  <a:schemeClr val="accent3">
                    <a:lumMod val="50000"/>
                  </a:schemeClr>
                </a:solidFill>
                <a:latin typeface="+mn-lt"/>
                <a:cs typeface="+mn-cs"/>
              </a:rPr>
              <a:t> </a:t>
            </a:r>
            <a:r>
              <a:rPr lang="en-US" b="1" dirty="0" err="1">
                <a:solidFill>
                  <a:schemeClr val="accent3">
                    <a:lumMod val="50000"/>
                  </a:schemeClr>
                </a:solidFill>
                <a:latin typeface="+mn-lt"/>
                <a:cs typeface="+mn-cs"/>
              </a:rPr>
              <a:t>penataan</a:t>
            </a:r>
            <a:r>
              <a:rPr lang="en-US" b="1" dirty="0">
                <a:solidFill>
                  <a:schemeClr val="accent3">
                    <a:lumMod val="50000"/>
                  </a:schemeClr>
                </a:solidFill>
                <a:latin typeface="+mn-lt"/>
                <a:cs typeface="+mn-cs"/>
              </a:rPr>
              <a:t> </a:t>
            </a:r>
            <a:r>
              <a:rPr lang="en-US" b="1" dirty="0" err="1">
                <a:solidFill>
                  <a:schemeClr val="accent3">
                    <a:lumMod val="50000"/>
                  </a:schemeClr>
                </a:solidFill>
                <a:latin typeface="+mn-lt"/>
                <a:cs typeface="+mn-cs"/>
              </a:rPr>
              <a:t>kembali</a:t>
            </a:r>
            <a:r>
              <a:rPr lang="en-US" b="1" dirty="0">
                <a:solidFill>
                  <a:schemeClr val="accent3">
                    <a:lumMod val="50000"/>
                  </a:schemeClr>
                </a:solidFill>
                <a:latin typeface="+mn-lt"/>
                <a:cs typeface="+mn-cs"/>
              </a:rPr>
              <a:t> </a:t>
            </a:r>
            <a:r>
              <a:rPr lang="en-US" b="1" dirty="0" err="1">
                <a:solidFill>
                  <a:schemeClr val="accent3">
                    <a:lumMod val="50000"/>
                  </a:schemeClr>
                </a:solidFill>
                <a:latin typeface="+mn-lt"/>
                <a:cs typeface="+mn-cs"/>
              </a:rPr>
              <a:t>lembaga-lembaga</a:t>
            </a:r>
            <a:r>
              <a:rPr lang="en-US" b="1" dirty="0">
                <a:solidFill>
                  <a:schemeClr val="accent3">
                    <a:lumMod val="50000"/>
                  </a:schemeClr>
                </a:solidFill>
                <a:latin typeface="+mn-lt"/>
                <a:cs typeface="+mn-cs"/>
              </a:rPr>
              <a:t> yang </a:t>
            </a:r>
            <a:r>
              <a:rPr lang="en-US" b="1" dirty="0" err="1">
                <a:solidFill>
                  <a:schemeClr val="accent3">
                    <a:lumMod val="50000"/>
                  </a:schemeClr>
                </a:solidFill>
                <a:latin typeface="+mn-lt"/>
                <a:cs typeface="+mn-cs"/>
              </a:rPr>
              <a:t>melaksanakan</a:t>
            </a:r>
            <a:r>
              <a:rPr lang="en-US" b="1" dirty="0">
                <a:solidFill>
                  <a:schemeClr val="accent3">
                    <a:lumMod val="50000"/>
                  </a:schemeClr>
                </a:solidFill>
                <a:latin typeface="+mn-lt"/>
                <a:cs typeface="+mn-cs"/>
              </a:rPr>
              <a:t> </a:t>
            </a:r>
          </a:p>
          <a:p>
            <a:pPr algn="ctr" fontAlgn="auto">
              <a:spcBef>
                <a:spcPts val="0"/>
              </a:spcBef>
              <a:spcAft>
                <a:spcPts val="0"/>
              </a:spcAft>
              <a:defRPr/>
            </a:pPr>
            <a:r>
              <a:rPr lang="en-US" b="1" dirty="0" err="1">
                <a:solidFill>
                  <a:schemeClr val="accent3">
                    <a:lumMod val="50000"/>
                  </a:schemeClr>
                </a:solidFill>
                <a:latin typeface="+mn-lt"/>
                <a:cs typeface="+mn-cs"/>
              </a:rPr>
              <a:t>fungsi</a:t>
            </a:r>
            <a:r>
              <a:rPr lang="en-US" b="1" dirty="0">
                <a:solidFill>
                  <a:schemeClr val="accent3">
                    <a:lumMod val="50000"/>
                  </a:schemeClr>
                </a:solidFill>
                <a:latin typeface="+mn-lt"/>
                <a:cs typeface="+mn-cs"/>
              </a:rPr>
              <a:t> </a:t>
            </a:r>
            <a:r>
              <a:rPr lang="en-US" b="1" dirty="0" err="1">
                <a:solidFill>
                  <a:schemeClr val="accent3">
                    <a:lumMod val="50000"/>
                  </a:schemeClr>
                </a:solidFill>
                <a:latin typeface="+mn-lt"/>
                <a:cs typeface="+mn-cs"/>
              </a:rPr>
              <a:t>pengaturan</a:t>
            </a:r>
            <a:r>
              <a:rPr lang="en-US" b="1" dirty="0">
                <a:solidFill>
                  <a:schemeClr val="accent3">
                    <a:lumMod val="50000"/>
                  </a:schemeClr>
                </a:solidFill>
                <a:latin typeface="+mn-lt"/>
                <a:cs typeface="+mn-cs"/>
              </a:rPr>
              <a:t> dan </a:t>
            </a:r>
            <a:r>
              <a:rPr lang="en-US" b="1" dirty="0" err="1">
                <a:solidFill>
                  <a:schemeClr val="accent3">
                    <a:lumMod val="50000"/>
                  </a:schemeClr>
                </a:solidFill>
                <a:latin typeface="+mn-lt"/>
                <a:cs typeface="+mn-cs"/>
              </a:rPr>
              <a:t>pengawasan</a:t>
            </a:r>
            <a:r>
              <a:rPr lang="en-US" b="1" dirty="0">
                <a:solidFill>
                  <a:schemeClr val="accent3">
                    <a:lumMod val="50000"/>
                  </a:schemeClr>
                </a:solidFill>
                <a:latin typeface="+mn-lt"/>
                <a:cs typeface="+mn-cs"/>
              </a:rPr>
              <a:t> di </a:t>
            </a:r>
            <a:r>
              <a:rPr lang="en-US" b="1" dirty="0" err="1">
                <a:solidFill>
                  <a:schemeClr val="accent3">
                    <a:lumMod val="50000"/>
                  </a:schemeClr>
                </a:solidFill>
                <a:latin typeface="+mn-lt"/>
                <a:cs typeface="+mn-cs"/>
              </a:rPr>
              <a:t>industri</a:t>
            </a:r>
            <a:r>
              <a:rPr lang="en-US" b="1" dirty="0">
                <a:solidFill>
                  <a:schemeClr val="accent3">
                    <a:lumMod val="50000"/>
                  </a:schemeClr>
                </a:solidFill>
                <a:latin typeface="+mn-lt"/>
                <a:cs typeface="+mn-cs"/>
              </a:rPr>
              <a:t> </a:t>
            </a:r>
            <a:r>
              <a:rPr lang="en-US" b="1" dirty="0" err="1">
                <a:solidFill>
                  <a:schemeClr val="accent3">
                    <a:lumMod val="50000"/>
                  </a:schemeClr>
                </a:solidFill>
                <a:latin typeface="+mn-lt"/>
                <a:cs typeface="+mn-cs"/>
              </a:rPr>
              <a:t>jasa</a:t>
            </a:r>
            <a:r>
              <a:rPr lang="en-US" b="1" dirty="0">
                <a:solidFill>
                  <a:schemeClr val="accent3">
                    <a:lumMod val="50000"/>
                  </a:schemeClr>
                </a:solidFill>
                <a:latin typeface="+mn-lt"/>
                <a:cs typeface="+mn-cs"/>
              </a:rPr>
              <a:t> </a:t>
            </a:r>
            <a:r>
              <a:rPr lang="en-US" b="1" dirty="0" err="1">
                <a:solidFill>
                  <a:schemeClr val="accent3">
                    <a:lumMod val="50000"/>
                  </a:schemeClr>
                </a:solidFill>
                <a:latin typeface="+mn-lt"/>
                <a:cs typeface="+mn-cs"/>
              </a:rPr>
              <a:t>keuangan</a:t>
            </a:r>
            <a:r>
              <a:rPr lang="en-US" b="1" dirty="0">
                <a:solidFill>
                  <a:schemeClr val="accent3">
                    <a:lumMod val="50000"/>
                  </a:schemeClr>
                </a:solidFill>
                <a:latin typeface="+mn-lt"/>
                <a:cs typeface="+mn-cs"/>
              </a:rPr>
              <a:t> </a:t>
            </a:r>
            <a:endParaRPr lang="id-ID" b="1" dirty="0">
              <a:solidFill>
                <a:schemeClr val="accent3">
                  <a:lumMod val="50000"/>
                </a:schemeClr>
              </a:solidFill>
              <a:latin typeface="+mn-lt"/>
              <a:cs typeface="+mn-cs"/>
            </a:endParaRPr>
          </a:p>
        </p:txBody>
      </p:sp>
      <p:grpSp>
        <p:nvGrpSpPr>
          <p:cNvPr id="15364" name="Group 27"/>
          <p:cNvGrpSpPr>
            <a:grpSpLocks/>
          </p:cNvGrpSpPr>
          <p:nvPr/>
        </p:nvGrpSpPr>
        <p:grpSpPr bwMode="auto">
          <a:xfrm>
            <a:off x="228600" y="5334000"/>
            <a:ext cx="8610600" cy="381000"/>
            <a:chOff x="228600" y="4095750"/>
            <a:chExt cx="8610600" cy="381000"/>
          </a:xfrm>
        </p:grpSpPr>
        <p:cxnSp>
          <p:nvCxnSpPr>
            <p:cNvPr id="16" name="Straight Connector 15"/>
            <p:cNvCxnSpPr/>
            <p:nvPr/>
          </p:nvCxnSpPr>
          <p:spPr>
            <a:xfrm>
              <a:off x="381000" y="4322763"/>
              <a:ext cx="4191000" cy="1587"/>
            </a:xfrm>
            <a:prstGeom prst="line">
              <a:avLst/>
            </a:prstGeom>
          </p:spPr>
          <p:style>
            <a:lnRef idx="1">
              <a:schemeClr val="accent3"/>
            </a:lnRef>
            <a:fillRef idx="0">
              <a:schemeClr val="accent3"/>
            </a:fillRef>
            <a:effectRef idx="0">
              <a:schemeClr val="accent3"/>
            </a:effectRef>
            <a:fontRef idx="minor">
              <a:schemeClr val="tx1"/>
            </a:fontRef>
          </p:style>
        </p:cxnSp>
        <p:cxnSp>
          <p:nvCxnSpPr>
            <p:cNvPr id="17" name="Straight Connector 16"/>
            <p:cNvCxnSpPr/>
            <p:nvPr/>
          </p:nvCxnSpPr>
          <p:spPr>
            <a:xfrm rot="5400000" flipH="1" flipV="1">
              <a:off x="6781800" y="2497138"/>
              <a:ext cx="1588" cy="3656012"/>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p:nvCxnSpPr>
          <p:spPr>
            <a:xfrm rot="5400000" flipH="1" flipV="1">
              <a:off x="8610600" y="4095750"/>
              <a:ext cx="228600" cy="22860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p:nvCxnSpPr>
          <p:spPr>
            <a:xfrm rot="16200000" flipH="1">
              <a:off x="190500" y="4133850"/>
              <a:ext cx="228600" cy="15240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Straight Connector 19"/>
            <p:cNvCxnSpPr/>
            <p:nvPr/>
          </p:nvCxnSpPr>
          <p:spPr>
            <a:xfrm rot="5400000" flipH="1" flipV="1">
              <a:off x="4762500" y="4286250"/>
              <a:ext cx="152400" cy="22860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p:nvCxnSpPr>
          <p:spPr>
            <a:xfrm rot="16200000" flipH="1">
              <a:off x="4572000" y="4324350"/>
              <a:ext cx="152400" cy="152400"/>
            </a:xfrm>
            <a:prstGeom prst="line">
              <a:avLst/>
            </a:prstGeom>
          </p:spPr>
          <p:style>
            <a:lnRef idx="1">
              <a:schemeClr val="accent3"/>
            </a:lnRef>
            <a:fillRef idx="0">
              <a:schemeClr val="accent3"/>
            </a:fillRef>
            <a:effectRef idx="0">
              <a:schemeClr val="accent3"/>
            </a:effectRef>
            <a:fontRef idx="minor">
              <a:schemeClr val="tx1"/>
            </a:fontRef>
          </p:style>
        </p:cxnSp>
      </p:grpSp>
      <p:sp>
        <p:nvSpPr>
          <p:cNvPr id="12" name="Rectangle 11"/>
          <p:cNvSpPr/>
          <p:nvPr/>
        </p:nvSpPr>
        <p:spPr>
          <a:xfrm>
            <a:off x="152400" y="1295400"/>
            <a:ext cx="5270500" cy="523875"/>
          </a:xfrm>
          <a:prstGeom prst="rect">
            <a:avLst/>
          </a:prstGeom>
        </p:spPr>
        <p:txBody>
          <a:bodyPr wrap="none">
            <a:spAutoFit/>
          </a:bodyPr>
          <a:lstStyle/>
          <a:p>
            <a:pPr>
              <a:defRPr/>
            </a:pPr>
            <a:r>
              <a:rPr lang="en-US" sz="2800" b="1" dirty="0" err="1">
                <a:solidFill>
                  <a:schemeClr val="accent2">
                    <a:lumMod val="75000"/>
                  </a:schemeClr>
                </a:solidFill>
                <a:cs typeface="+mn-cs"/>
              </a:rPr>
              <a:t>Latar</a:t>
            </a:r>
            <a:r>
              <a:rPr lang="en-US" sz="2800" b="1" dirty="0">
                <a:solidFill>
                  <a:schemeClr val="accent2">
                    <a:lumMod val="75000"/>
                  </a:schemeClr>
                </a:solidFill>
                <a:cs typeface="+mn-cs"/>
              </a:rPr>
              <a:t> </a:t>
            </a:r>
            <a:r>
              <a:rPr lang="en-US" sz="2800" b="1" dirty="0" err="1">
                <a:solidFill>
                  <a:schemeClr val="accent2">
                    <a:lumMod val="75000"/>
                  </a:schemeClr>
                </a:solidFill>
                <a:cs typeface="+mn-cs"/>
              </a:rPr>
              <a:t>Belakang</a:t>
            </a:r>
            <a:r>
              <a:rPr lang="en-US" sz="2800" b="1" dirty="0">
                <a:solidFill>
                  <a:schemeClr val="accent2">
                    <a:lumMod val="75000"/>
                  </a:schemeClr>
                </a:solidFill>
                <a:cs typeface="+mn-cs"/>
              </a:rPr>
              <a:t> </a:t>
            </a:r>
            <a:r>
              <a:rPr lang="en-US" sz="2800" b="1" dirty="0" err="1">
                <a:solidFill>
                  <a:schemeClr val="accent2">
                    <a:lumMod val="75000"/>
                  </a:schemeClr>
                </a:solidFill>
                <a:cs typeface="+mn-cs"/>
              </a:rPr>
              <a:t>Pe</a:t>
            </a:r>
            <a:r>
              <a:rPr lang="id-ID" sz="2800" b="1" dirty="0">
                <a:solidFill>
                  <a:schemeClr val="accent2">
                    <a:lumMod val="75000"/>
                  </a:schemeClr>
                </a:solidFill>
                <a:cs typeface="+mn-cs"/>
              </a:rPr>
              <a:t>mbentukan OJK</a:t>
            </a:r>
          </a:p>
        </p:txBody>
      </p:sp>
      <p:sp>
        <p:nvSpPr>
          <p:cNvPr id="2" name="Title 1"/>
          <p:cNvSpPr>
            <a:spLocks noGrp="1"/>
          </p:cNvSpPr>
          <p:nvPr>
            <p:ph type="title"/>
          </p:nvPr>
        </p:nvSpPr>
        <p:spPr/>
        <p:txBody>
          <a:bodyPr/>
          <a:lstStyle/>
          <a:p>
            <a:pPr>
              <a:defRPr/>
            </a:pPr>
            <a:r>
              <a:rPr lang="id-ID" dirty="0">
                <a:ln w="1905"/>
                <a:effectLst>
                  <a:innerShdw blurRad="69850" dist="43180" dir="5400000">
                    <a:srgbClr val="000000">
                      <a:alpha val="65000"/>
                    </a:srgbClr>
                  </a:innerShdw>
                </a:effectLst>
              </a:rPr>
              <a:t>Pembentukan OJK</a:t>
            </a:r>
            <a:endParaRPr lang="id-ID" dirty="0"/>
          </a:p>
        </p:txBody>
      </p:sp>
      <p:sp>
        <p:nvSpPr>
          <p:cNvPr id="15367" name="TextBox 1"/>
          <p:cNvSpPr txBox="1">
            <a:spLocks noChangeArrowheads="1"/>
          </p:cNvSpPr>
          <p:nvPr/>
        </p:nvSpPr>
        <p:spPr bwMode="auto">
          <a:xfrm>
            <a:off x="0" y="6519863"/>
            <a:ext cx="8593138" cy="338137"/>
          </a:xfrm>
          <a:prstGeom prst="rect">
            <a:avLst/>
          </a:prstGeom>
          <a:noFill/>
          <a:ln w="9525">
            <a:noFill/>
            <a:miter lim="800000"/>
            <a:headEnd/>
            <a:tailEnd/>
          </a:ln>
        </p:spPr>
        <p:txBody>
          <a:bodyPr>
            <a:spAutoFit/>
          </a:bodyPr>
          <a:lstStyle/>
          <a:p>
            <a:r>
              <a:rPr lang="id-ID" sz="1600" b="1">
                <a:solidFill>
                  <a:schemeClr val="bg1"/>
                </a:solidFill>
                <a:latin typeface="Agency FB" pitchFamily="34" charset="0"/>
              </a:rPr>
              <a:t>Integritas, Profesionalisme, Sinergi, Inklusif, Visioner                                                                               Syariah untuk Semua                                 </a:t>
            </a:r>
            <a:endParaRPr lang="en-US" sz="1600" b="1">
              <a:solidFill>
                <a:schemeClr val="bg1"/>
              </a:solidFill>
              <a:latin typeface="Agency FB" pitchFamily="34" charset="0"/>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a:ln w="1905"/>
                <a:effectLst>
                  <a:innerShdw blurRad="69850" dist="43180" dir="5400000">
                    <a:srgbClr val="000000">
                      <a:alpha val="65000"/>
                    </a:srgbClr>
                  </a:innerShdw>
                </a:effectLst>
              </a:rPr>
              <a:t>Pembentukan OJK</a:t>
            </a:r>
            <a:endParaRPr lang="id-ID" dirty="0"/>
          </a:p>
        </p:txBody>
      </p:sp>
      <p:sp>
        <p:nvSpPr>
          <p:cNvPr id="4" name="Rectangle 3"/>
          <p:cNvSpPr/>
          <p:nvPr/>
        </p:nvSpPr>
        <p:spPr>
          <a:xfrm>
            <a:off x="152400" y="1295400"/>
            <a:ext cx="4064000" cy="523875"/>
          </a:xfrm>
          <a:prstGeom prst="rect">
            <a:avLst/>
          </a:prstGeom>
        </p:spPr>
        <p:txBody>
          <a:bodyPr wrap="none">
            <a:spAutoFit/>
          </a:bodyPr>
          <a:lstStyle/>
          <a:p>
            <a:pPr>
              <a:defRPr/>
            </a:pPr>
            <a:r>
              <a:rPr lang="id-ID" sz="2800" b="1" dirty="0">
                <a:solidFill>
                  <a:schemeClr val="accent2">
                    <a:lumMod val="75000"/>
                  </a:schemeClr>
                </a:solidFill>
                <a:cs typeface="+mn-cs"/>
              </a:rPr>
              <a:t>Tujuan Pembentukan OJK</a:t>
            </a:r>
          </a:p>
        </p:txBody>
      </p:sp>
      <p:sp>
        <p:nvSpPr>
          <p:cNvPr id="5" name="AutoShape 33"/>
          <p:cNvSpPr>
            <a:spLocks noChangeArrowheads="1"/>
          </p:cNvSpPr>
          <p:nvPr/>
        </p:nvSpPr>
        <p:spPr bwMode="gray">
          <a:xfrm>
            <a:off x="851336" y="2773462"/>
            <a:ext cx="2391693" cy="2857500"/>
          </a:xfrm>
          <a:prstGeom prst="roundRect">
            <a:avLst>
              <a:gd name="adj" fmla="val 17509"/>
            </a:avLst>
          </a:prstGeom>
          <a:noFill/>
          <a:ln w="38100">
            <a:solidFill>
              <a:schemeClr val="bg2">
                <a:lumMod val="50000"/>
              </a:schemeClr>
            </a:solidFill>
            <a:round/>
            <a:headEnd/>
            <a:tailEnd/>
          </a:ln>
          <a:effectLst>
            <a:glow rad="63500">
              <a:schemeClr val="accent3">
                <a:satMod val="175000"/>
                <a:alpha val="40000"/>
              </a:schemeClr>
            </a:glow>
          </a:effectLst>
          <a:extLst/>
        </p:spPr>
        <p:txBody>
          <a:bodyPr wrap="none" anchor="ctr"/>
          <a:lstStyle/>
          <a:p>
            <a:pPr>
              <a:defRPr/>
            </a:pPr>
            <a:endParaRPr lang="en-AU">
              <a:cs typeface="+mn-cs"/>
            </a:endParaRPr>
          </a:p>
        </p:txBody>
      </p:sp>
      <p:grpSp>
        <p:nvGrpSpPr>
          <p:cNvPr id="16391" name="Group 49"/>
          <p:cNvGrpSpPr>
            <a:grpSpLocks/>
          </p:cNvGrpSpPr>
          <p:nvPr/>
        </p:nvGrpSpPr>
        <p:grpSpPr bwMode="auto">
          <a:xfrm>
            <a:off x="923925" y="2470150"/>
            <a:ext cx="2309813" cy="2894013"/>
            <a:chOff x="1181" y="1152"/>
            <a:chExt cx="1296" cy="1823"/>
          </a:xfrm>
        </p:grpSpPr>
        <p:grpSp>
          <p:nvGrpSpPr>
            <p:cNvPr id="16417" name="Group 47"/>
            <p:cNvGrpSpPr>
              <a:grpSpLocks/>
            </p:cNvGrpSpPr>
            <p:nvPr/>
          </p:nvGrpSpPr>
          <p:grpSpPr bwMode="auto">
            <a:xfrm>
              <a:off x="1611" y="1152"/>
              <a:ext cx="405" cy="405"/>
              <a:chOff x="1611" y="720"/>
              <a:chExt cx="405" cy="405"/>
            </a:xfrm>
          </p:grpSpPr>
          <p:sp>
            <p:nvSpPr>
              <p:cNvPr id="16420" name="Oval 11"/>
              <p:cNvSpPr>
                <a:spLocks noChangeArrowheads="1"/>
              </p:cNvSpPr>
              <p:nvPr/>
            </p:nvSpPr>
            <p:spPr bwMode="gray">
              <a:xfrm>
                <a:off x="1611" y="720"/>
                <a:ext cx="405" cy="405"/>
              </a:xfrm>
              <a:prstGeom prst="ellipse">
                <a:avLst/>
              </a:prstGeom>
              <a:solidFill>
                <a:srgbClr val="333333"/>
              </a:solidFill>
              <a:ln w="9525">
                <a:noFill/>
                <a:round/>
                <a:headEnd/>
                <a:tailEnd/>
              </a:ln>
            </p:spPr>
            <p:txBody>
              <a:bodyPr anchor="ctr">
                <a:spAutoFit/>
              </a:bodyPr>
              <a:lstStyle/>
              <a:p>
                <a:endParaRPr lang="en-AU"/>
              </a:p>
            </p:txBody>
          </p:sp>
          <p:sp>
            <p:nvSpPr>
              <p:cNvPr id="16421" name="Oval 12"/>
              <p:cNvSpPr>
                <a:spLocks noChangeArrowheads="1"/>
              </p:cNvSpPr>
              <p:nvPr/>
            </p:nvSpPr>
            <p:spPr bwMode="gray">
              <a:xfrm>
                <a:off x="1616" y="723"/>
                <a:ext cx="392" cy="39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en-AU"/>
              </a:p>
            </p:txBody>
          </p:sp>
          <p:sp>
            <p:nvSpPr>
              <p:cNvPr id="16422" name="Oval 13"/>
              <p:cNvSpPr>
                <a:spLocks noChangeArrowheads="1"/>
              </p:cNvSpPr>
              <p:nvPr/>
            </p:nvSpPr>
            <p:spPr bwMode="gray">
              <a:xfrm>
                <a:off x="1632" y="725"/>
                <a:ext cx="383" cy="383"/>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en-AU"/>
              </a:p>
            </p:txBody>
          </p:sp>
          <p:sp>
            <p:nvSpPr>
              <p:cNvPr id="16423" name="Oval 14"/>
              <p:cNvSpPr>
                <a:spLocks noChangeArrowheads="1"/>
              </p:cNvSpPr>
              <p:nvPr/>
            </p:nvSpPr>
            <p:spPr bwMode="gray">
              <a:xfrm>
                <a:off x="1632" y="729"/>
                <a:ext cx="364" cy="357"/>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en-AU"/>
              </a:p>
            </p:txBody>
          </p:sp>
          <p:sp>
            <p:nvSpPr>
              <p:cNvPr id="16424" name="Oval 15"/>
              <p:cNvSpPr>
                <a:spLocks noChangeArrowheads="1"/>
              </p:cNvSpPr>
              <p:nvPr/>
            </p:nvSpPr>
            <p:spPr bwMode="gray">
              <a:xfrm>
                <a:off x="1653" y="742"/>
                <a:ext cx="323" cy="290"/>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en-AU"/>
              </a:p>
            </p:txBody>
          </p:sp>
        </p:grpSp>
        <p:sp>
          <p:nvSpPr>
            <p:cNvPr id="16418" name="Text Box 16"/>
            <p:cNvSpPr txBox="1">
              <a:spLocks noChangeArrowheads="1"/>
            </p:cNvSpPr>
            <p:nvPr/>
          </p:nvSpPr>
          <p:spPr bwMode="gray">
            <a:xfrm>
              <a:off x="1689" y="1212"/>
              <a:ext cx="223" cy="288"/>
            </a:xfrm>
            <a:prstGeom prst="rect">
              <a:avLst/>
            </a:prstGeom>
            <a:noFill/>
            <a:ln w="9525">
              <a:noFill/>
              <a:miter lim="800000"/>
              <a:headEnd/>
              <a:tailEnd/>
            </a:ln>
          </p:spPr>
          <p:txBody>
            <a:bodyPr wrap="none">
              <a:spAutoFit/>
            </a:bodyPr>
            <a:lstStyle/>
            <a:p>
              <a:pPr algn="ctr"/>
              <a:r>
                <a:rPr lang="en-US" sz="2400">
                  <a:solidFill>
                    <a:srgbClr val="000000"/>
                  </a:solidFill>
                  <a:latin typeface="Arial" charset="0"/>
                </a:rPr>
                <a:t>1</a:t>
              </a:r>
              <a:endParaRPr lang="en-US">
                <a:latin typeface="Arial" charset="0"/>
              </a:endParaRPr>
            </a:p>
          </p:txBody>
        </p:sp>
        <p:sp>
          <p:nvSpPr>
            <p:cNvPr id="9" name="Text Box 17"/>
            <p:cNvSpPr txBox="1">
              <a:spLocks noChangeArrowheads="1"/>
            </p:cNvSpPr>
            <p:nvPr/>
          </p:nvSpPr>
          <p:spPr bwMode="gray">
            <a:xfrm>
              <a:off x="1181" y="1560"/>
              <a:ext cx="1296" cy="1415"/>
            </a:xfrm>
            <a:prstGeom prst="rect">
              <a:avLst/>
            </a:prstGeom>
            <a:noFill/>
            <a:ln>
              <a:noFill/>
            </a:ln>
            <a:extLst/>
          </p:spPr>
          <p:txBody>
            <a:bodyPr>
              <a:spAutoFit/>
            </a:bodyPr>
            <a:lstStyle>
              <a:lvl1pPr eaLnBrk="0" hangingPunct="0">
                <a:defRPr b="1">
                  <a:solidFill>
                    <a:schemeClr val="tx1"/>
                  </a:solidFill>
                  <a:latin typeface="Maiandra GD" pitchFamily="34" charset="0"/>
                </a:defRPr>
              </a:lvl1pPr>
              <a:lvl2pPr marL="742950" indent="-285750" eaLnBrk="0" hangingPunct="0">
                <a:defRPr b="1">
                  <a:solidFill>
                    <a:schemeClr val="tx1"/>
                  </a:solidFill>
                  <a:latin typeface="Maiandra GD" pitchFamily="34" charset="0"/>
                </a:defRPr>
              </a:lvl2pPr>
              <a:lvl3pPr marL="1143000" indent="-228600" eaLnBrk="0" hangingPunct="0">
                <a:defRPr b="1">
                  <a:solidFill>
                    <a:schemeClr val="tx1"/>
                  </a:solidFill>
                  <a:latin typeface="Maiandra GD" pitchFamily="34" charset="0"/>
                </a:defRPr>
              </a:lvl3pPr>
              <a:lvl4pPr marL="1600200" indent="-228600" eaLnBrk="0" hangingPunct="0">
                <a:defRPr b="1">
                  <a:solidFill>
                    <a:schemeClr val="tx1"/>
                  </a:solidFill>
                  <a:latin typeface="Maiandra GD" pitchFamily="34" charset="0"/>
                </a:defRPr>
              </a:lvl4pPr>
              <a:lvl5pPr marL="2057400" indent="-228600" eaLnBrk="0" hangingPunct="0">
                <a:defRPr b="1">
                  <a:solidFill>
                    <a:schemeClr val="tx1"/>
                  </a:solidFill>
                  <a:latin typeface="Maiandra GD" pitchFamily="34" charset="0"/>
                </a:defRPr>
              </a:lvl5pPr>
              <a:lvl6pPr marL="2514600" indent="-228600" eaLnBrk="0" fontAlgn="base" hangingPunct="0">
                <a:spcBef>
                  <a:spcPct val="0"/>
                </a:spcBef>
                <a:spcAft>
                  <a:spcPct val="0"/>
                </a:spcAft>
                <a:defRPr b="1">
                  <a:solidFill>
                    <a:schemeClr val="tx1"/>
                  </a:solidFill>
                  <a:latin typeface="Maiandra GD" pitchFamily="34" charset="0"/>
                </a:defRPr>
              </a:lvl6pPr>
              <a:lvl7pPr marL="2971800" indent="-228600" eaLnBrk="0" fontAlgn="base" hangingPunct="0">
                <a:spcBef>
                  <a:spcPct val="0"/>
                </a:spcBef>
                <a:spcAft>
                  <a:spcPct val="0"/>
                </a:spcAft>
                <a:defRPr b="1">
                  <a:solidFill>
                    <a:schemeClr val="tx1"/>
                  </a:solidFill>
                  <a:latin typeface="Maiandra GD" pitchFamily="34" charset="0"/>
                </a:defRPr>
              </a:lvl7pPr>
              <a:lvl8pPr marL="3429000" indent="-228600" eaLnBrk="0" fontAlgn="base" hangingPunct="0">
                <a:spcBef>
                  <a:spcPct val="0"/>
                </a:spcBef>
                <a:spcAft>
                  <a:spcPct val="0"/>
                </a:spcAft>
                <a:defRPr b="1">
                  <a:solidFill>
                    <a:schemeClr val="tx1"/>
                  </a:solidFill>
                  <a:latin typeface="Maiandra GD" pitchFamily="34" charset="0"/>
                </a:defRPr>
              </a:lvl8pPr>
              <a:lvl9pPr marL="3886200" indent="-228600" eaLnBrk="0" fontAlgn="base" hangingPunct="0">
                <a:spcBef>
                  <a:spcPct val="0"/>
                </a:spcBef>
                <a:spcAft>
                  <a:spcPct val="0"/>
                </a:spcAft>
                <a:defRPr b="1">
                  <a:solidFill>
                    <a:schemeClr val="tx1"/>
                  </a:solidFill>
                  <a:latin typeface="Maiandra GD" pitchFamily="34" charset="0"/>
                </a:defRPr>
              </a:lvl9pPr>
            </a:lstStyle>
            <a:p>
              <a:pPr algn="ctr">
                <a:defRPr/>
              </a:pPr>
              <a:r>
                <a:rPr lang="id-ID" sz="2000" b="0" dirty="0">
                  <a:latin typeface="+mj-lt"/>
                  <a:cs typeface="+mn-cs"/>
                </a:rPr>
                <a:t>mendorong kegiatan sektor jasa keuangan</a:t>
              </a:r>
              <a:r>
                <a:rPr lang="en-US" sz="2000" b="0" dirty="0">
                  <a:latin typeface="+mj-lt"/>
                  <a:cs typeface="+mn-cs"/>
                </a:rPr>
                <a:t> </a:t>
              </a:r>
              <a:r>
                <a:rPr lang="id-ID" sz="2000" b="0" dirty="0">
                  <a:latin typeface="+mj-lt"/>
                  <a:cs typeface="+mn-cs"/>
                </a:rPr>
                <a:t>agar </a:t>
              </a:r>
              <a:r>
                <a:rPr lang="en-US" sz="2000" b="0" dirty="0" err="1">
                  <a:latin typeface="+mj-lt"/>
                  <a:cs typeface="+mn-cs"/>
                </a:rPr>
                <a:t>terselenggara</a:t>
              </a:r>
              <a:r>
                <a:rPr lang="en-US" sz="2000" b="0" dirty="0">
                  <a:latin typeface="+mj-lt"/>
                  <a:cs typeface="+mn-cs"/>
                </a:rPr>
                <a:t> </a:t>
              </a:r>
              <a:r>
                <a:rPr lang="en-US" sz="2000" b="0" dirty="0" err="1">
                  <a:latin typeface="+mj-lt"/>
                  <a:cs typeface="+mn-cs"/>
                </a:rPr>
                <a:t>secara</a:t>
              </a:r>
              <a:r>
                <a:rPr lang="en-US" sz="2000" b="0" dirty="0">
                  <a:latin typeface="+mj-lt"/>
                  <a:cs typeface="+mn-cs"/>
                </a:rPr>
                <a:t> </a:t>
              </a:r>
              <a:r>
                <a:rPr lang="en-US" sz="2000" b="0" dirty="0" err="1">
                  <a:latin typeface="+mj-lt"/>
                  <a:cs typeface="+mn-cs"/>
                </a:rPr>
                <a:t>teratur</a:t>
              </a:r>
              <a:r>
                <a:rPr lang="en-US" sz="2000" b="0" dirty="0">
                  <a:latin typeface="+mj-lt"/>
                  <a:cs typeface="+mn-cs"/>
                </a:rPr>
                <a:t>, </a:t>
              </a:r>
              <a:r>
                <a:rPr lang="en-US" sz="2000" b="0" dirty="0" err="1">
                  <a:latin typeface="+mj-lt"/>
                  <a:cs typeface="+mn-cs"/>
                </a:rPr>
                <a:t>adil</a:t>
              </a:r>
              <a:r>
                <a:rPr lang="en-US" sz="2000" b="0" dirty="0">
                  <a:latin typeface="+mj-lt"/>
                  <a:cs typeface="+mn-cs"/>
                </a:rPr>
                <a:t>, </a:t>
              </a:r>
              <a:r>
                <a:rPr lang="en-US" sz="2000" b="0" dirty="0" err="1" smtClean="0">
                  <a:latin typeface="+mj-lt"/>
                  <a:cs typeface="+mn-cs"/>
                </a:rPr>
                <a:t>transparan</a:t>
              </a:r>
              <a:r>
                <a:rPr lang="en-US" sz="2000" b="0" dirty="0" smtClean="0">
                  <a:latin typeface="+mj-lt"/>
                  <a:cs typeface="+mn-cs"/>
                </a:rPr>
                <a:t> </a:t>
              </a:r>
              <a:r>
                <a:rPr lang="en-US" sz="2000" b="0" dirty="0">
                  <a:latin typeface="+mj-lt"/>
                  <a:cs typeface="+mn-cs"/>
                </a:rPr>
                <a:t>&amp; </a:t>
              </a:r>
              <a:r>
                <a:rPr lang="en-US" sz="2000" b="0" dirty="0" err="1">
                  <a:latin typeface="+mj-lt"/>
                  <a:cs typeface="+mn-cs"/>
                </a:rPr>
                <a:t>akuntabel</a:t>
              </a:r>
              <a:endParaRPr lang="en-US" sz="2000" b="0" dirty="0">
                <a:latin typeface="+mj-lt"/>
                <a:cs typeface="+mn-cs"/>
              </a:endParaRPr>
            </a:p>
          </p:txBody>
        </p:sp>
      </p:grpSp>
      <p:grpSp>
        <p:nvGrpSpPr>
          <p:cNvPr id="16392" name="Group 18"/>
          <p:cNvGrpSpPr>
            <a:grpSpLocks/>
          </p:cNvGrpSpPr>
          <p:nvPr/>
        </p:nvGrpSpPr>
        <p:grpSpPr bwMode="auto">
          <a:xfrm>
            <a:off x="3465513" y="2470150"/>
            <a:ext cx="2322512" cy="3165475"/>
            <a:chOff x="2208" y="1296"/>
            <a:chExt cx="1363" cy="1994"/>
          </a:xfrm>
        </p:grpSpPr>
        <p:sp>
          <p:nvSpPr>
            <p:cNvPr id="16" name="AutoShape 19"/>
            <p:cNvSpPr>
              <a:spLocks noChangeArrowheads="1"/>
            </p:cNvSpPr>
            <p:nvPr/>
          </p:nvSpPr>
          <p:spPr bwMode="gray">
            <a:xfrm>
              <a:off x="2208" y="1490"/>
              <a:ext cx="1363" cy="1800"/>
            </a:xfrm>
            <a:prstGeom prst="roundRect">
              <a:avLst>
                <a:gd name="adj" fmla="val 17509"/>
              </a:avLst>
            </a:prstGeom>
            <a:noFill/>
            <a:ln w="38100">
              <a:solidFill>
                <a:schemeClr val="bg2">
                  <a:lumMod val="50000"/>
                </a:schemeClr>
              </a:solidFill>
              <a:round/>
              <a:headEnd/>
              <a:tailEnd/>
            </a:ln>
            <a:effectLst>
              <a:glow rad="63500">
                <a:schemeClr val="accent3">
                  <a:satMod val="175000"/>
                  <a:alpha val="40000"/>
                </a:schemeClr>
              </a:glow>
            </a:effectLst>
            <a:extLst/>
          </p:spPr>
          <p:txBody>
            <a:bodyPr wrap="none" anchor="ctr"/>
            <a:lstStyle/>
            <a:p>
              <a:pPr>
                <a:defRPr/>
              </a:pPr>
              <a:endParaRPr lang="en-AU">
                <a:cs typeface="+mn-cs"/>
              </a:endParaRPr>
            </a:p>
          </p:txBody>
        </p:sp>
        <p:sp>
          <p:nvSpPr>
            <p:cNvPr id="16410" name="Oval 23"/>
            <p:cNvSpPr>
              <a:spLocks noChangeArrowheads="1"/>
            </p:cNvSpPr>
            <p:nvPr/>
          </p:nvSpPr>
          <p:spPr bwMode="gray">
            <a:xfrm>
              <a:off x="2677" y="1296"/>
              <a:ext cx="405" cy="405"/>
            </a:xfrm>
            <a:prstGeom prst="ellipse">
              <a:avLst/>
            </a:prstGeom>
            <a:solidFill>
              <a:srgbClr val="333333"/>
            </a:solidFill>
            <a:ln w="9525">
              <a:noFill/>
              <a:round/>
              <a:headEnd/>
              <a:tailEnd/>
            </a:ln>
          </p:spPr>
          <p:txBody>
            <a:bodyPr anchor="ctr">
              <a:spAutoFit/>
            </a:bodyPr>
            <a:lstStyle/>
            <a:p>
              <a:endParaRPr lang="en-AU"/>
            </a:p>
          </p:txBody>
        </p:sp>
        <p:sp>
          <p:nvSpPr>
            <p:cNvPr id="16411" name="Oval 24"/>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en-AU"/>
            </a:p>
          </p:txBody>
        </p:sp>
        <p:sp>
          <p:nvSpPr>
            <p:cNvPr id="16412" name="Oval 25"/>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en-AU"/>
            </a:p>
          </p:txBody>
        </p:sp>
        <p:sp>
          <p:nvSpPr>
            <p:cNvPr id="16413" name="Oval 26"/>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en-AU"/>
            </a:p>
          </p:txBody>
        </p:sp>
        <p:sp>
          <p:nvSpPr>
            <p:cNvPr id="16414" name="Oval 27"/>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en-AU"/>
            </a:p>
          </p:txBody>
        </p:sp>
        <p:sp>
          <p:nvSpPr>
            <p:cNvPr id="16415" name="Text Box 28"/>
            <p:cNvSpPr txBox="1">
              <a:spLocks noChangeArrowheads="1"/>
            </p:cNvSpPr>
            <p:nvPr/>
          </p:nvSpPr>
          <p:spPr bwMode="gray">
            <a:xfrm>
              <a:off x="2764" y="1354"/>
              <a:ext cx="223" cy="288"/>
            </a:xfrm>
            <a:prstGeom prst="rect">
              <a:avLst/>
            </a:prstGeom>
            <a:noFill/>
            <a:ln w="9525">
              <a:noFill/>
              <a:miter lim="800000"/>
              <a:headEnd/>
              <a:tailEnd/>
            </a:ln>
          </p:spPr>
          <p:txBody>
            <a:bodyPr wrap="none">
              <a:spAutoFit/>
            </a:bodyPr>
            <a:lstStyle/>
            <a:p>
              <a:pPr algn="ctr"/>
              <a:r>
                <a:rPr lang="en-US" sz="2400">
                  <a:solidFill>
                    <a:srgbClr val="000000"/>
                  </a:solidFill>
                  <a:latin typeface="Arial" charset="0"/>
                </a:rPr>
                <a:t>2</a:t>
              </a:r>
              <a:endParaRPr lang="en-US">
                <a:latin typeface="Arial" charset="0"/>
              </a:endParaRPr>
            </a:p>
          </p:txBody>
        </p:sp>
        <p:sp>
          <p:nvSpPr>
            <p:cNvPr id="23" name="Text Box 29"/>
            <p:cNvSpPr txBox="1">
              <a:spLocks noChangeArrowheads="1"/>
            </p:cNvSpPr>
            <p:nvPr/>
          </p:nvSpPr>
          <p:spPr bwMode="gray">
            <a:xfrm>
              <a:off x="2256" y="1727"/>
              <a:ext cx="1296" cy="1028"/>
            </a:xfrm>
            <a:prstGeom prst="rect">
              <a:avLst/>
            </a:prstGeom>
            <a:noFill/>
            <a:ln>
              <a:noFill/>
            </a:ln>
            <a:extLst/>
          </p:spPr>
          <p:txBody>
            <a:bodyPr>
              <a:spAutoFit/>
            </a:bodyPr>
            <a:lstStyle>
              <a:lvl1pPr eaLnBrk="0" hangingPunct="0">
                <a:defRPr b="1">
                  <a:solidFill>
                    <a:schemeClr val="tx1"/>
                  </a:solidFill>
                  <a:latin typeface="Maiandra GD" pitchFamily="34" charset="0"/>
                </a:defRPr>
              </a:lvl1pPr>
              <a:lvl2pPr marL="742950" indent="-285750" eaLnBrk="0" hangingPunct="0">
                <a:defRPr b="1">
                  <a:solidFill>
                    <a:schemeClr val="tx1"/>
                  </a:solidFill>
                  <a:latin typeface="Maiandra GD" pitchFamily="34" charset="0"/>
                </a:defRPr>
              </a:lvl2pPr>
              <a:lvl3pPr marL="1143000" indent="-228600" eaLnBrk="0" hangingPunct="0">
                <a:defRPr b="1">
                  <a:solidFill>
                    <a:schemeClr val="tx1"/>
                  </a:solidFill>
                  <a:latin typeface="Maiandra GD" pitchFamily="34" charset="0"/>
                </a:defRPr>
              </a:lvl3pPr>
              <a:lvl4pPr marL="1600200" indent="-228600" eaLnBrk="0" hangingPunct="0">
                <a:defRPr b="1">
                  <a:solidFill>
                    <a:schemeClr val="tx1"/>
                  </a:solidFill>
                  <a:latin typeface="Maiandra GD" pitchFamily="34" charset="0"/>
                </a:defRPr>
              </a:lvl4pPr>
              <a:lvl5pPr marL="2057400" indent="-228600" eaLnBrk="0" hangingPunct="0">
                <a:defRPr b="1">
                  <a:solidFill>
                    <a:schemeClr val="tx1"/>
                  </a:solidFill>
                  <a:latin typeface="Maiandra GD" pitchFamily="34" charset="0"/>
                </a:defRPr>
              </a:lvl5pPr>
              <a:lvl6pPr marL="2514600" indent="-228600" eaLnBrk="0" fontAlgn="base" hangingPunct="0">
                <a:spcBef>
                  <a:spcPct val="0"/>
                </a:spcBef>
                <a:spcAft>
                  <a:spcPct val="0"/>
                </a:spcAft>
                <a:defRPr b="1">
                  <a:solidFill>
                    <a:schemeClr val="tx1"/>
                  </a:solidFill>
                  <a:latin typeface="Maiandra GD" pitchFamily="34" charset="0"/>
                </a:defRPr>
              </a:lvl6pPr>
              <a:lvl7pPr marL="2971800" indent="-228600" eaLnBrk="0" fontAlgn="base" hangingPunct="0">
                <a:spcBef>
                  <a:spcPct val="0"/>
                </a:spcBef>
                <a:spcAft>
                  <a:spcPct val="0"/>
                </a:spcAft>
                <a:defRPr b="1">
                  <a:solidFill>
                    <a:schemeClr val="tx1"/>
                  </a:solidFill>
                  <a:latin typeface="Maiandra GD" pitchFamily="34" charset="0"/>
                </a:defRPr>
              </a:lvl7pPr>
              <a:lvl8pPr marL="3429000" indent="-228600" eaLnBrk="0" fontAlgn="base" hangingPunct="0">
                <a:spcBef>
                  <a:spcPct val="0"/>
                </a:spcBef>
                <a:spcAft>
                  <a:spcPct val="0"/>
                </a:spcAft>
                <a:defRPr b="1">
                  <a:solidFill>
                    <a:schemeClr val="tx1"/>
                  </a:solidFill>
                  <a:latin typeface="Maiandra GD" pitchFamily="34" charset="0"/>
                </a:defRPr>
              </a:lvl8pPr>
              <a:lvl9pPr marL="3886200" indent="-228600" eaLnBrk="0" fontAlgn="base" hangingPunct="0">
                <a:spcBef>
                  <a:spcPct val="0"/>
                </a:spcBef>
                <a:spcAft>
                  <a:spcPct val="0"/>
                </a:spcAft>
                <a:defRPr b="1">
                  <a:solidFill>
                    <a:schemeClr val="tx1"/>
                  </a:solidFill>
                  <a:latin typeface="Maiandra GD" pitchFamily="34" charset="0"/>
                </a:defRPr>
              </a:lvl9pPr>
            </a:lstStyle>
            <a:p>
              <a:pPr algn="ctr">
                <a:defRPr/>
              </a:pPr>
              <a:r>
                <a:rPr lang="en-US" sz="2000" b="0" dirty="0" err="1">
                  <a:latin typeface="+mj-lt"/>
                  <a:cs typeface="+mn-cs"/>
                </a:rPr>
                <a:t>mewujudkan</a:t>
              </a:r>
              <a:r>
                <a:rPr lang="en-US" sz="2000" b="0" dirty="0">
                  <a:latin typeface="+mj-lt"/>
                  <a:cs typeface="+mn-cs"/>
                </a:rPr>
                <a:t> </a:t>
              </a:r>
              <a:r>
                <a:rPr lang="en-US" sz="2000" b="0" dirty="0" err="1">
                  <a:latin typeface="+mj-lt"/>
                  <a:cs typeface="+mn-cs"/>
                </a:rPr>
                <a:t>sistem</a:t>
              </a:r>
              <a:r>
                <a:rPr lang="en-US" sz="2000" b="0" dirty="0">
                  <a:latin typeface="+mj-lt"/>
                  <a:cs typeface="+mn-cs"/>
                </a:rPr>
                <a:t> </a:t>
              </a:r>
              <a:r>
                <a:rPr lang="en-US" sz="2000" b="0" dirty="0" err="1">
                  <a:latin typeface="+mj-lt"/>
                  <a:cs typeface="+mn-cs"/>
                </a:rPr>
                <a:t>keuangan</a:t>
              </a:r>
              <a:r>
                <a:rPr lang="en-US" sz="2000" b="0" dirty="0">
                  <a:latin typeface="+mj-lt"/>
                  <a:cs typeface="+mn-cs"/>
                </a:rPr>
                <a:t> y</a:t>
              </a:r>
              <a:r>
                <a:rPr lang="id-ID" sz="2000" b="0" dirty="0">
                  <a:latin typeface="+mj-lt"/>
                  <a:cs typeface="+mn-cs"/>
                </a:rPr>
                <a:t>an</a:t>
              </a:r>
              <a:r>
                <a:rPr lang="en-US" sz="2000" b="0" dirty="0">
                  <a:latin typeface="+mj-lt"/>
                  <a:cs typeface="+mn-cs"/>
                </a:rPr>
                <a:t>g </a:t>
              </a:r>
              <a:r>
                <a:rPr lang="en-US" sz="2000" b="0" dirty="0" err="1">
                  <a:latin typeface="+mj-lt"/>
                  <a:cs typeface="+mn-cs"/>
                </a:rPr>
                <a:t>tumbuh</a:t>
              </a:r>
              <a:r>
                <a:rPr lang="en-US" sz="2000" b="0" dirty="0">
                  <a:latin typeface="+mj-lt"/>
                  <a:cs typeface="+mn-cs"/>
                </a:rPr>
                <a:t> </a:t>
              </a:r>
              <a:r>
                <a:rPr lang="en-US" sz="2000" b="0" dirty="0" err="1">
                  <a:latin typeface="+mj-lt"/>
                  <a:cs typeface="+mn-cs"/>
                </a:rPr>
                <a:t>secara</a:t>
              </a:r>
              <a:r>
                <a:rPr lang="en-US" sz="2000" b="0" dirty="0">
                  <a:latin typeface="+mj-lt"/>
                  <a:cs typeface="+mn-cs"/>
                </a:rPr>
                <a:t> </a:t>
              </a:r>
              <a:r>
                <a:rPr lang="en-US" sz="2000" b="0" dirty="0" err="1">
                  <a:latin typeface="+mj-lt"/>
                  <a:cs typeface="+mn-cs"/>
                </a:rPr>
                <a:t>berkelanjutan</a:t>
              </a:r>
              <a:r>
                <a:rPr lang="en-US" sz="2000" b="0" dirty="0">
                  <a:latin typeface="+mj-lt"/>
                  <a:cs typeface="+mn-cs"/>
                </a:rPr>
                <a:t> &amp; </a:t>
              </a:r>
              <a:r>
                <a:rPr lang="en-US" sz="2000" b="0" dirty="0" err="1">
                  <a:latin typeface="+mj-lt"/>
                  <a:cs typeface="+mn-cs"/>
                </a:rPr>
                <a:t>stabil</a:t>
              </a:r>
              <a:endParaRPr lang="en-US" sz="2000" b="0" dirty="0">
                <a:latin typeface="+mj-lt"/>
                <a:cs typeface="+mn-cs"/>
              </a:endParaRPr>
            </a:p>
          </p:txBody>
        </p:sp>
      </p:grpSp>
      <p:grpSp>
        <p:nvGrpSpPr>
          <p:cNvPr id="16393" name="Group 32"/>
          <p:cNvGrpSpPr>
            <a:grpSpLocks/>
          </p:cNvGrpSpPr>
          <p:nvPr/>
        </p:nvGrpSpPr>
        <p:grpSpPr bwMode="auto">
          <a:xfrm>
            <a:off x="5989638" y="2473325"/>
            <a:ext cx="2392362" cy="3165475"/>
            <a:chOff x="3696" y="1296"/>
            <a:chExt cx="1363" cy="1994"/>
          </a:xfrm>
        </p:grpSpPr>
        <p:sp>
          <p:nvSpPr>
            <p:cNvPr id="25" name="AutoShape 33"/>
            <p:cNvSpPr>
              <a:spLocks noChangeArrowheads="1"/>
            </p:cNvSpPr>
            <p:nvPr/>
          </p:nvSpPr>
          <p:spPr bwMode="gray">
            <a:xfrm>
              <a:off x="3696" y="1490"/>
              <a:ext cx="1363" cy="1800"/>
            </a:xfrm>
            <a:prstGeom prst="roundRect">
              <a:avLst>
                <a:gd name="adj" fmla="val 17509"/>
              </a:avLst>
            </a:prstGeom>
            <a:noFill/>
            <a:ln w="38100">
              <a:solidFill>
                <a:schemeClr val="bg2">
                  <a:lumMod val="50000"/>
                </a:schemeClr>
              </a:solidFill>
              <a:round/>
              <a:headEnd/>
              <a:tailEnd/>
            </a:ln>
            <a:effectLst>
              <a:glow rad="63500">
                <a:schemeClr val="accent3">
                  <a:satMod val="175000"/>
                  <a:alpha val="40000"/>
                </a:schemeClr>
              </a:glow>
            </a:effectLst>
            <a:extLst/>
          </p:spPr>
          <p:txBody>
            <a:bodyPr wrap="none" anchor="ctr"/>
            <a:lstStyle/>
            <a:p>
              <a:pPr>
                <a:defRPr/>
              </a:pPr>
              <a:endParaRPr lang="en-AU">
                <a:cs typeface="+mn-cs"/>
              </a:endParaRPr>
            </a:p>
          </p:txBody>
        </p:sp>
        <p:grpSp>
          <p:nvGrpSpPr>
            <p:cNvPr id="16399" name="Group 37"/>
            <p:cNvGrpSpPr>
              <a:grpSpLocks/>
            </p:cNvGrpSpPr>
            <p:nvPr/>
          </p:nvGrpSpPr>
          <p:grpSpPr bwMode="auto">
            <a:xfrm>
              <a:off x="4165" y="1296"/>
              <a:ext cx="405" cy="405"/>
              <a:chOff x="1289" y="582"/>
              <a:chExt cx="668" cy="668"/>
            </a:xfrm>
          </p:grpSpPr>
          <p:sp>
            <p:nvSpPr>
              <p:cNvPr id="16402" name="Oval 38"/>
              <p:cNvSpPr>
                <a:spLocks noChangeArrowheads="1"/>
              </p:cNvSpPr>
              <p:nvPr/>
            </p:nvSpPr>
            <p:spPr bwMode="gray">
              <a:xfrm>
                <a:off x="1289" y="582"/>
                <a:ext cx="668" cy="668"/>
              </a:xfrm>
              <a:prstGeom prst="ellipse">
                <a:avLst/>
              </a:prstGeom>
              <a:solidFill>
                <a:srgbClr val="333333"/>
              </a:solidFill>
              <a:ln w="9525">
                <a:noFill/>
                <a:round/>
                <a:headEnd/>
                <a:tailEnd/>
              </a:ln>
            </p:spPr>
            <p:txBody>
              <a:bodyPr anchor="ctr">
                <a:spAutoFit/>
              </a:bodyPr>
              <a:lstStyle/>
              <a:p>
                <a:endParaRPr lang="en-AU"/>
              </a:p>
            </p:txBody>
          </p:sp>
          <p:sp>
            <p:nvSpPr>
              <p:cNvPr id="16403" name="Oval 3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en-AU"/>
              </a:p>
            </p:txBody>
          </p:sp>
          <p:sp>
            <p:nvSpPr>
              <p:cNvPr id="16404"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en-AU"/>
              </a:p>
            </p:txBody>
          </p:sp>
          <p:sp>
            <p:nvSpPr>
              <p:cNvPr id="16405" name="Oval 4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en-AU"/>
              </a:p>
            </p:txBody>
          </p:sp>
          <p:sp>
            <p:nvSpPr>
              <p:cNvPr id="16406" name="Oval 4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en-AU"/>
              </a:p>
            </p:txBody>
          </p:sp>
        </p:grpSp>
        <p:sp>
          <p:nvSpPr>
            <p:cNvPr id="16400" name="Text Box 43"/>
            <p:cNvSpPr txBox="1">
              <a:spLocks noChangeArrowheads="1"/>
            </p:cNvSpPr>
            <p:nvPr/>
          </p:nvSpPr>
          <p:spPr bwMode="gray">
            <a:xfrm>
              <a:off x="4252" y="1354"/>
              <a:ext cx="223" cy="288"/>
            </a:xfrm>
            <a:prstGeom prst="rect">
              <a:avLst/>
            </a:prstGeom>
            <a:noFill/>
            <a:ln w="9525">
              <a:noFill/>
              <a:miter lim="800000"/>
              <a:headEnd/>
              <a:tailEnd/>
            </a:ln>
          </p:spPr>
          <p:txBody>
            <a:bodyPr wrap="none">
              <a:spAutoFit/>
            </a:bodyPr>
            <a:lstStyle/>
            <a:p>
              <a:pPr algn="ctr"/>
              <a:r>
                <a:rPr lang="en-US" sz="2400">
                  <a:solidFill>
                    <a:srgbClr val="000000"/>
                  </a:solidFill>
                  <a:latin typeface="Arial" charset="0"/>
                </a:rPr>
                <a:t>3</a:t>
              </a:r>
              <a:endParaRPr lang="en-US">
                <a:latin typeface="Arial" charset="0"/>
              </a:endParaRPr>
            </a:p>
          </p:txBody>
        </p:sp>
        <p:sp>
          <p:nvSpPr>
            <p:cNvPr id="28" name="Text Box 44"/>
            <p:cNvSpPr txBox="1">
              <a:spLocks noChangeArrowheads="1"/>
            </p:cNvSpPr>
            <p:nvPr/>
          </p:nvSpPr>
          <p:spPr bwMode="gray">
            <a:xfrm>
              <a:off x="3744" y="1776"/>
              <a:ext cx="1296" cy="834"/>
            </a:xfrm>
            <a:prstGeom prst="rect">
              <a:avLst/>
            </a:prstGeom>
            <a:noFill/>
            <a:ln>
              <a:noFill/>
            </a:ln>
            <a:extLst/>
          </p:spPr>
          <p:txBody>
            <a:bodyPr>
              <a:spAutoFit/>
            </a:bodyPr>
            <a:lstStyle>
              <a:lvl1pPr eaLnBrk="0" hangingPunct="0">
                <a:defRPr b="1">
                  <a:solidFill>
                    <a:schemeClr val="tx1"/>
                  </a:solidFill>
                  <a:latin typeface="Maiandra GD" pitchFamily="34" charset="0"/>
                </a:defRPr>
              </a:lvl1pPr>
              <a:lvl2pPr marL="742950" indent="-285750" eaLnBrk="0" hangingPunct="0">
                <a:defRPr b="1">
                  <a:solidFill>
                    <a:schemeClr val="tx1"/>
                  </a:solidFill>
                  <a:latin typeface="Maiandra GD" pitchFamily="34" charset="0"/>
                </a:defRPr>
              </a:lvl2pPr>
              <a:lvl3pPr marL="1143000" indent="-228600" eaLnBrk="0" hangingPunct="0">
                <a:defRPr b="1">
                  <a:solidFill>
                    <a:schemeClr val="tx1"/>
                  </a:solidFill>
                  <a:latin typeface="Maiandra GD" pitchFamily="34" charset="0"/>
                </a:defRPr>
              </a:lvl3pPr>
              <a:lvl4pPr marL="1600200" indent="-228600" eaLnBrk="0" hangingPunct="0">
                <a:defRPr b="1">
                  <a:solidFill>
                    <a:schemeClr val="tx1"/>
                  </a:solidFill>
                  <a:latin typeface="Maiandra GD" pitchFamily="34" charset="0"/>
                </a:defRPr>
              </a:lvl4pPr>
              <a:lvl5pPr marL="2057400" indent="-228600" eaLnBrk="0" hangingPunct="0">
                <a:defRPr b="1">
                  <a:solidFill>
                    <a:schemeClr val="tx1"/>
                  </a:solidFill>
                  <a:latin typeface="Maiandra GD" pitchFamily="34" charset="0"/>
                </a:defRPr>
              </a:lvl5pPr>
              <a:lvl6pPr marL="2514600" indent="-228600" eaLnBrk="0" fontAlgn="base" hangingPunct="0">
                <a:spcBef>
                  <a:spcPct val="0"/>
                </a:spcBef>
                <a:spcAft>
                  <a:spcPct val="0"/>
                </a:spcAft>
                <a:defRPr b="1">
                  <a:solidFill>
                    <a:schemeClr val="tx1"/>
                  </a:solidFill>
                  <a:latin typeface="Maiandra GD" pitchFamily="34" charset="0"/>
                </a:defRPr>
              </a:lvl6pPr>
              <a:lvl7pPr marL="2971800" indent="-228600" eaLnBrk="0" fontAlgn="base" hangingPunct="0">
                <a:spcBef>
                  <a:spcPct val="0"/>
                </a:spcBef>
                <a:spcAft>
                  <a:spcPct val="0"/>
                </a:spcAft>
                <a:defRPr b="1">
                  <a:solidFill>
                    <a:schemeClr val="tx1"/>
                  </a:solidFill>
                  <a:latin typeface="Maiandra GD" pitchFamily="34" charset="0"/>
                </a:defRPr>
              </a:lvl7pPr>
              <a:lvl8pPr marL="3429000" indent="-228600" eaLnBrk="0" fontAlgn="base" hangingPunct="0">
                <a:spcBef>
                  <a:spcPct val="0"/>
                </a:spcBef>
                <a:spcAft>
                  <a:spcPct val="0"/>
                </a:spcAft>
                <a:defRPr b="1">
                  <a:solidFill>
                    <a:schemeClr val="tx1"/>
                  </a:solidFill>
                  <a:latin typeface="Maiandra GD" pitchFamily="34" charset="0"/>
                </a:defRPr>
              </a:lvl8pPr>
              <a:lvl9pPr marL="3886200" indent="-228600" eaLnBrk="0" fontAlgn="base" hangingPunct="0">
                <a:spcBef>
                  <a:spcPct val="0"/>
                </a:spcBef>
                <a:spcAft>
                  <a:spcPct val="0"/>
                </a:spcAft>
                <a:defRPr b="1">
                  <a:solidFill>
                    <a:schemeClr val="tx1"/>
                  </a:solidFill>
                  <a:latin typeface="Maiandra GD" pitchFamily="34" charset="0"/>
                </a:defRPr>
              </a:lvl9pPr>
            </a:lstStyle>
            <a:p>
              <a:pPr algn="ctr">
                <a:defRPr/>
              </a:pPr>
              <a:r>
                <a:rPr lang="en-US" sz="2000" b="0" dirty="0" err="1">
                  <a:latin typeface="+mj-lt"/>
                  <a:cs typeface="+mn-cs"/>
                </a:rPr>
                <a:t>melindungi</a:t>
              </a:r>
              <a:r>
                <a:rPr lang="en-US" sz="2000" b="0" dirty="0">
                  <a:latin typeface="+mj-lt"/>
                  <a:cs typeface="+mn-cs"/>
                </a:rPr>
                <a:t> </a:t>
              </a:r>
              <a:r>
                <a:rPr lang="en-US" sz="2000" b="0" dirty="0" err="1">
                  <a:latin typeface="+mj-lt"/>
                  <a:cs typeface="+mn-cs"/>
                </a:rPr>
                <a:t>kepentingan</a:t>
              </a:r>
              <a:r>
                <a:rPr lang="en-US" sz="2000" b="0" dirty="0">
                  <a:latin typeface="+mj-lt"/>
                  <a:cs typeface="+mn-cs"/>
                </a:rPr>
                <a:t> </a:t>
              </a:r>
              <a:r>
                <a:rPr lang="en-US" sz="2000" b="0" dirty="0" err="1">
                  <a:latin typeface="+mj-lt"/>
                  <a:cs typeface="+mn-cs"/>
                </a:rPr>
                <a:t>konsumen</a:t>
              </a:r>
              <a:r>
                <a:rPr lang="en-US" sz="2000" b="0" dirty="0">
                  <a:latin typeface="+mj-lt"/>
                  <a:cs typeface="+mn-cs"/>
                </a:rPr>
                <a:t> &amp; </a:t>
              </a:r>
              <a:r>
                <a:rPr lang="en-US" sz="2000" b="0" dirty="0" err="1">
                  <a:latin typeface="+mj-lt"/>
                  <a:cs typeface="+mn-cs"/>
                </a:rPr>
                <a:t>masyarakat</a:t>
              </a:r>
              <a:endParaRPr lang="en-US" sz="2000" b="0" dirty="0">
                <a:latin typeface="+mj-lt"/>
                <a:cs typeface="+mn-cs"/>
              </a:endParaRPr>
            </a:p>
          </p:txBody>
        </p:sp>
      </p:grpSp>
      <p:sp>
        <p:nvSpPr>
          <p:cNvPr id="34" name="Rounded Rectangle 33"/>
          <p:cNvSpPr/>
          <p:nvPr/>
        </p:nvSpPr>
        <p:spPr>
          <a:xfrm>
            <a:off x="457200" y="2209800"/>
            <a:ext cx="8305800" cy="3810000"/>
          </a:xfrm>
          <a:prstGeom prst="roundRect">
            <a:avLst/>
          </a:prstGeom>
          <a:noFill/>
          <a:ln w="571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6395" name="TextBox 1"/>
          <p:cNvSpPr txBox="1">
            <a:spLocks noChangeArrowheads="1"/>
          </p:cNvSpPr>
          <p:nvPr/>
        </p:nvSpPr>
        <p:spPr bwMode="auto">
          <a:xfrm>
            <a:off x="0" y="6519863"/>
            <a:ext cx="8593138" cy="338137"/>
          </a:xfrm>
          <a:prstGeom prst="rect">
            <a:avLst/>
          </a:prstGeom>
          <a:noFill/>
          <a:ln w="9525">
            <a:noFill/>
            <a:miter lim="800000"/>
            <a:headEnd/>
            <a:tailEnd/>
          </a:ln>
        </p:spPr>
        <p:txBody>
          <a:bodyPr>
            <a:spAutoFit/>
          </a:bodyPr>
          <a:lstStyle/>
          <a:p>
            <a:r>
              <a:rPr lang="id-ID" sz="1600" b="1">
                <a:solidFill>
                  <a:schemeClr val="bg1"/>
                </a:solidFill>
                <a:latin typeface="Agency FB" pitchFamily="34" charset="0"/>
              </a:rPr>
              <a:t>Integritas, Profesionalisme, Sinergi, Inklusif, Visioner                                                                               Syariah untuk Semua                                 </a:t>
            </a:r>
            <a:endParaRPr lang="en-US" sz="1600" b="1">
              <a:solidFill>
                <a:schemeClr val="bg1"/>
              </a:solidFill>
              <a:latin typeface="Agency FB" pitchFamily="34" charset="0"/>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a:ln w="1905"/>
                <a:effectLst>
                  <a:innerShdw blurRad="69850" dist="43180" dir="5400000">
                    <a:srgbClr val="000000">
                      <a:alpha val="65000"/>
                    </a:srgbClr>
                  </a:innerShdw>
                </a:effectLst>
              </a:rPr>
              <a:t>Pembentukan OJK</a:t>
            </a:r>
            <a:endParaRPr lang="id-ID" dirty="0"/>
          </a:p>
        </p:txBody>
      </p:sp>
      <p:sp>
        <p:nvSpPr>
          <p:cNvPr id="4" name="Rounded Rectangle 3"/>
          <p:cNvSpPr/>
          <p:nvPr/>
        </p:nvSpPr>
        <p:spPr>
          <a:xfrm>
            <a:off x="4135438" y="1652588"/>
            <a:ext cx="4017962" cy="998537"/>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id-ID"/>
          </a:p>
        </p:txBody>
      </p:sp>
      <p:sp>
        <p:nvSpPr>
          <p:cNvPr id="5" name="Rounded Rectangle 4"/>
          <p:cNvSpPr/>
          <p:nvPr/>
        </p:nvSpPr>
        <p:spPr>
          <a:xfrm>
            <a:off x="3352800" y="3867150"/>
            <a:ext cx="1975048" cy="2457450"/>
          </a:xfrm>
          <a:prstGeom prst="roundRect">
            <a:avLst/>
          </a:prstGeom>
          <a:ln w="38100"/>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id-ID" dirty="0"/>
          </a:p>
        </p:txBody>
      </p:sp>
      <p:sp>
        <p:nvSpPr>
          <p:cNvPr id="6" name="Rounded Rectangle 5"/>
          <p:cNvSpPr/>
          <p:nvPr/>
        </p:nvSpPr>
        <p:spPr>
          <a:xfrm>
            <a:off x="6075764" y="3848100"/>
            <a:ext cx="2077636" cy="2457450"/>
          </a:xfrm>
          <a:prstGeom prst="roundRect">
            <a:avLst/>
          </a:prstGeom>
          <a:ln w="38100"/>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p>
            <a:pPr marL="285750" indent="-285750">
              <a:buFont typeface="Wingdings" pitchFamily="2" charset="2"/>
              <a:buChar char="§"/>
              <a:defRPr/>
            </a:pPr>
            <a:endParaRPr lang="id-ID" sz="1600" b="1" dirty="0">
              <a:latin typeface="Baskerville Old Face" pitchFamily="18" charset="0"/>
            </a:endParaRPr>
          </a:p>
        </p:txBody>
      </p:sp>
      <p:sp>
        <p:nvSpPr>
          <p:cNvPr id="17418" name="Rectangle 6"/>
          <p:cNvSpPr>
            <a:spLocks noChangeArrowheads="1"/>
          </p:cNvSpPr>
          <p:nvPr/>
        </p:nvSpPr>
        <p:spPr bwMode="auto">
          <a:xfrm>
            <a:off x="2971800" y="2819400"/>
            <a:ext cx="2798763" cy="369888"/>
          </a:xfrm>
          <a:prstGeom prst="rect">
            <a:avLst/>
          </a:prstGeom>
          <a:noFill/>
          <a:ln w="9525">
            <a:noFill/>
            <a:miter lim="800000"/>
            <a:headEnd/>
            <a:tailEnd/>
          </a:ln>
        </p:spPr>
        <p:txBody>
          <a:bodyPr wrap="none">
            <a:spAutoFit/>
          </a:bodyPr>
          <a:lstStyle/>
          <a:p>
            <a:r>
              <a:rPr lang="en-US" b="1">
                <a:latin typeface="Agency FB" pitchFamily="34" charset="0"/>
              </a:rPr>
              <a:t>OTORITAS</a:t>
            </a:r>
            <a:r>
              <a:rPr lang="id-ID" b="1">
                <a:latin typeface="Agency FB" pitchFamily="34" charset="0"/>
              </a:rPr>
              <a:t> </a:t>
            </a:r>
            <a:r>
              <a:rPr lang="en-US" b="1">
                <a:latin typeface="Agency FB" pitchFamily="34" charset="0"/>
              </a:rPr>
              <a:t>JASA KEUANGAN (OJK)</a:t>
            </a:r>
          </a:p>
        </p:txBody>
      </p:sp>
      <p:sp>
        <p:nvSpPr>
          <p:cNvPr id="17419" name="Rectangle 7"/>
          <p:cNvSpPr>
            <a:spLocks noChangeArrowheads="1"/>
          </p:cNvSpPr>
          <p:nvPr/>
        </p:nvSpPr>
        <p:spPr bwMode="auto">
          <a:xfrm>
            <a:off x="3125788" y="3135313"/>
            <a:ext cx="2513012" cy="369887"/>
          </a:xfrm>
          <a:prstGeom prst="rect">
            <a:avLst/>
          </a:prstGeom>
          <a:noFill/>
          <a:ln w="9525">
            <a:noFill/>
            <a:miter lim="800000"/>
            <a:headEnd/>
            <a:tailEnd/>
          </a:ln>
        </p:spPr>
        <p:txBody>
          <a:bodyPr wrap="none">
            <a:spAutoFit/>
          </a:bodyPr>
          <a:lstStyle/>
          <a:p>
            <a:r>
              <a:rPr lang="id-ID" b="1" i="1">
                <a:latin typeface="Agency FB" pitchFamily="34" charset="0"/>
              </a:rPr>
              <a:t>pengaturan dan pengawasan</a:t>
            </a:r>
            <a:endParaRPr lang="en-US" b="1" i="1">
              <a:latin typeface="Agency FB" pitchFamily="34" charset="0"/>
            </a:endParaRPr>
          </a:p>
        </p:txBody>
      </p:sp>
      <p:sp>
        <p:nvSpPr>
          <p:cNvPr id="9" name="Rounded Rectangle 8"/>
          <p:cNvSpPr/>
          <p:nvPr/>
        </p:nvSpPr>
        <p:spPr>
          <a:xfrm>
            <a:off x="539552" y="3867150"/>
            <a:ext cx="1975048" cy="2457450"/>
          </a:xfrm>
          <a:prstGeom prst="roundRect">
            <a:avLst/>
          </a:prstGeom>
          <a:ln w="38100"/>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id-ID" dirty="0"/>
          </a:p>
        </p:txBody>
      </p:sp>
      <p:sp>
        <p:nvSpPr>
          <p:cNvPr id="17423" name="Rectangle 9"/>
          <p:cNvSpPr>
            <a:spLocks noChangeArrowheads="1"/>
          </p:cNvSpPr>
          <p:nvPr/>
        </p:nvSpPr>
        <p:spPr bwMode="auto">
          <a:xfrm>
            <a:off x="735013" y="4267200"/>
            <a:ext cx="1627187" cy="461963"/>
          </a:xfrm>
          <a:prstGeom prst="rect">
            <a:avLst/>
          </a:prstGeom>
          <a:noFill/>
          <a:ln w="9525">
            <a:noFill/>
            <a:miter lim="800000"/>
            <a:headEnd/>
            <a:tailEnd/>
          </a:ln>
        </p:spPr>
        <p:txBody>
          <a:bodyPr>
            <a:spAutoFit/>
          </a:bodyPr>
          <a:lstStyle/>
          <a:p>
            <a:r>
              <a:rPr lang="id-ID" sz="2400" b="1">
                <a:latin typeface="Baskerville Old Face" pitchFamily="18" charset="0"/>
              </a:rPr>
              <a:t>Perbankan</a:t>
            </a:r>
          </a:p>
        </p:txBody>
      </p:sp>
      <p:sp>
        <p:nvSpPr>
          <p:cNvPr id="17424" name="Rectangle 10"/>
          <p:cNvSpPr>
            <a:spLocks noChangeArrowheads="1"/>
          </p:cNvSpPr>
          <p:nvPr/>
        </p:nvSpPr>
        <p:spPr bwMode="auto">
          <a:xfrm>
            <a:off x="3435350" y="4271963"/>
            <a:ext cx="1822450" cy="461962"/>
          </a:xfrm>
          <a:prstGeom prst="rect">
            <a:avLst/>
          </a:prstGeom>
          <a:noFill/>
          <a:ln w="9525">
            <a:noFill/>
            <a:miter lim="800000"/>
            <a:headEnd/>
            <a:tailEnd/>
          </a:ln>
        </p:spPr>
        <p:txBody>
          <a:bodyPr>
            <a:spAutoFit/>
          </a:bodyPr>
          <a:lstStyle/>
          <a:p>
            <a:r>
              <a:rPr lang="id-ID" sz="2400" b="1">
                <a:latin typeface="Baskerville Old Face" pitchFamily="18" charset="0"/>
              </a:rPr>
              <a:t>Pasar Modal </a:t>
            </a:r>
          </a:p>
        </p:txBody>
      </p:sp>
      <p:sp>
        <p:nvSpPr>
          <p:cNvPr id="17425" name="Rectangle 11"/>
          <p:cNvSpPr>
            <a:spLocks noChangeArrowheads="1"/>
          </p:cNvSpPr>
          <p:nvPr/>
        </p:nvSpPr>
        <p:spPr bwMode="auto">
          <a:xfrm>
            <a:off x="6208713" y="4699000"/>
            <a:ext cx="1944687" cy="1477963"/>
          </a:xfrm>
          <a:prstGeom prst="rect">
            <a:avLst/>
          </a:prstGeom>
          <a:noFill/>
          <a:ln w="9525">
            <a:noFill/>
            <a:miter lim="800000"/>
            <a:headEnd/>
            <a:tailEnd/>
          </a:ln>
        </p:spPr>
        <p:txBody>
          <a:bodyPr>
            <a:spAutoFit/>
          </a:bodyPr>
          <a:lstStyle/>
          <a:p>
            <a:pPr marL="285750" indent="-285750">
              <a:buFont typeface="Wingdings" pitchFamily="2" charset="2"/>
              <a:buChar char="§"/>
            </a:pPr>
            <a:r>
              <a:rPr lang="id-ID" b="1">
                <a:latin typeface="Baskerville Old Face" pitchFamily="18" charset="0"/>
              </a:rPr>
              <a:t>Perasuransian, </a:t>
            </a:r>
          </a:p>
          <a:p>
            <a:pPr marL="285750" indent="-285750">
              <a:buFont typeface="Wingdings" pitchFamily="2" charset="2"/>
              <a:buChar char="§"/>
            </a:pPr>
            <a:r>
              <a:rPr lang="id-ID" b="1">
                <a:latin typeface="Baskerville Old Face" pitchFamily="18" charset="0"/>
              </a:rPr>
              <a:t>Dana Pensiun, </a:t>
            </a:r>
          </a:p>
          <a:p>
            <a:pPr marL="285750" indent="-285750">
              <a:buFont typeface="Wingdings" pitchFamily="2" charset="2"/>
              <a:buChar char="§"/>
            </a:pPr>
            <a:r>
              <a:rPr lang="id-ID" b="1">
                <a:latin typeface="Baskerville Old Face" pitchFamily="18" charset="0"/>
              </a:rPr>
              <a:t>Lembaga Pembiayaan,</a:t>
            </a:r>
          </a:p>
          <a:p>
            <a:pPr marL="285750" indent="-285750">
              <a:buFont typeface="Wingdings" pitchFamily="2" charset="2"/>
              <a:buChar char="§"/>
            </a:pPr>
            <a:r>
              <a:rPr lang="id-ID" b="1">
                <a:latin typeface="Baskerville Old Face" pitchFamily="18" charset="0"/>
              </a:rPr>
              <a:t>LJK Lainnya </a:t>
            </a:r>
          </a:p>
        </p:txBody>
      </p:sp>
      <p:cxnSp>
        <p:nvCxnSpPr>
          <p:cNvPr id="13" name="Curved Connector 12"/>
          <p:cNvCxnSpPr/>
          <p:nvPr/>
        </p:nvCxnSpPr>
        <p:spPr>
          <a:xfrm>
            <a:off x="5715000" y="3321050"/>
            <a:ext cx="1392238" cy="641350"/>
          </a:xfrm>
          <a:prstGeom prst="curvedConnector3">
            <a:avLst>
              <a:gd name="adj1" fmla="val 99806"/>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0800000" flipV="1">
            <a:off x="1660525" y="3352800"/>
            <a:ext cx="1311275" cy="717550"/>
          </a:xfrm>
          <a:prstGeom prst="curvedConnector3">
            <a:avLst>
              <a:gd name="adj1" fmla="val 100589"/>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340225" y="3622675"/>
            <a:ext cx="6350" cy="590550"/>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Right Arrow 4"/>
          <p:cNvSpPr/>
          <p:nvPr/>
        </p:nvSpPr>
        <p:spPr>
          <a:xfrm rot="21598300">
            <a:off x="5668610" y="2009962"/>
            <a:ext cx="299173" cy="314791"/>
          </a:xfrm>
          <a:prstGeom prst="rect">
            <a:avLst/>
          </a:prstGeom>
          <a:scene3d>
            <a:camera prst="orthographicFront"/>
            <a:lightRig rig="threePt" dir="t">
              <a:rot lat="0" lon="0" rev="7500000"/>
            </a:lightRig>
          </a:scene3d>
          <a:sp3d z="-70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066800">
              <a:lnSpc>
                <a:spcPct val="90000"/>
              </a:lnSpc>
              <a:spcAft>
                <a:spcPct val="35000"/>
              </a:spcAft>
              <a:defRPr/>
            </a:pPr>
            <a:endParaRPr lang="en-US" sz="2400"/>
          </a:p>
        </p:txBody>
      </p:sp>
      <p:sp>
        <p:nvSpPr>
          <p:cNvPr id="17432" name="Rectangle 16"/>
          <p:cNvSpPr>
            <a:spLocks noChangeArrowheads="1"/>
          </p:cNvSpPr>
          <p:nvPr/>
        </p:nvSpPr>
        <p:spPr bwMode="auto">
          <a:xfrm>
            <a:off x="5334000" y="1768475"/>
            <a:ext cx="2819400" cy="830263"/>
          </a:xfrm>
          <a:prstGeom prst="rect">
            <a:avLst/>
          </a:prstGeom>
          <a:noFill/>
          <a:ln w="9525">
            <a:noFill/>
            <a:miter lim="800000"/>
            <a:headEnd/>
            <a:tailEnd/>
          </a:ln>
        </p:spPr>
        <p:txBody>
          <a:bodyPr>
            <a:spAutoFit/>
          </a:bodyPr>
          <a:lstStyle/>
          <a:p>
            <a:pPr algn="ctr"/>
            <a:r>
              <a:rPr lang="en-US" sz="1600" b="1">
                <a:solidFill>
                  <a:srgbClr val="000000"/>
                </a:solidFill>
              </a:rPr>
              <a:t>REGULATOR &amp; PENGAWAS LEMBAGA JASA KEUANGAN YANG TERINTEGRASI</a:t>
            </a:r>
          </a:p>
        </p:txBody>
      </p:sp>
      <p:sp>
        <p:nvSpPr>
          <p:cNvPr id="18" name="Rectangle 17"/>
          <p:cNvSpPr/>
          <p:nvPr/>
        </p:nvSpPr>
        <p:spPr>
          <a:xfrm>
            <a:off x="3810000" y="1447800"/>
            <a:ext cx="14478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pic>
        <p:nvPicPr>
          <p:cNvPr id="17434" name="Content Placeholder 3" descr="j0205462"/>
          <p:cNvPicPr>
            <a:picLocks noGrp="1" noChangeAspect="1" noChangeArrowheads="1"/>
          </p:cNvPicPr>
          <p:nvPr>
            <p:ph sz="quarter" idx="4294967295"/>
          </p:nvPr>
        </p:nvPicPr>
        <p:blipFill>
          <a:blip r:embed="rId3" cstate="print"/>
          <a:srcRect/>
          <a:stretch>
            <a:fillRect/>
          </a:stretch>
        </p:blipFill>
        <p:spPr bwMode="auto">
          <a:xfrm>
            <a:off x="3429000" y="1600200"/>
            <a:ext cx="1752600" cy="1300163"/>
          </a:xfrm>
          <a:prstGeom prst="rect">
            <a:avLst/>
          </a:prstGeom>
          <a:noFill/>
          <a:ln>
            <a:miter lim="800000"/>
            <a:headEnd/>
            <a:tailEnd/>
          </a:ln>
        </p:spPr>
      </p:pic>
      <p:sp>
        <p:nvSpPr>
          <p:cNvPr id="17435" name="Rectangle 19"/>
          <p:cNvSpPr>
            <a:spLocks noChangeArrowheads="1"/>
          </p:cNvSpPr>
          <p:nvPr/>
        </p:nvSpPr>
        <p:spPr bwMode="auto">
          <a:xfrm>
            <a:off x="3465513" y="4699000"/>
            <a:ext cx="1944687" cy="1200150"/>
          </a:xfrm>
          <a:prstGeom prst="rect">
            <a:avLst/>
          </a:prstGeom>
          <a:noFill/>
          <a:ln w="9525">
            <a:noFill/>
            <a:miter lim="800000"/>
            <a:headEnd/>
            <a:tailEnd/>
          </a:ln>
        </p:spPr>
        <p:txBody>
          <a:bodyPr>
            <a:spAutoFit/>
          </a:bodyPr>
          <a:lstStyle/>
          <a:p>
            <a:pPr marL="285750" indent="-285750">
              <a:buFont typeface="Wingdings" pitchFamily="2" charset="2"/>
              <a:buChar char="§"/>
            </a:pPr>
            <a:r>
              <a:rPr lang="id-ID" b="1">
                <a:latin typeface="Baskerville Old Face" pitchFamily="18" charset="0"/>
              </a:rPr>
              <a:t>Perusahaan Sekuritas</a:t>
            </a:r>
          </a:p>
          <a:p>
            <a:pPr marL="285750" indent="-285750">
              <a:buFont typeface="Wingdings" pitchFamily="2" charset="2"/>
              <a:buChar char="§"/>
            </a:pPr>
            <a:r>
              <a:rPr lang="id-ID" b="1">
                <a:latin typeface="Baskerville Old Face" pitchFamily="18" charset="0"/>
              </a:rPr>
              <a:t>Manajer Investasi </a:t>
            </a:r>
          </a:p>
        </p:txBody>
      </p:sp>
      <p:sp>
        <p:nvSpPr>
          <p:cNvPr id="17436" name="Rectangle 20"/>
          <p:cNvSpPr>
            <a:spLocks noChangeArrowheads="1"/>
          </p:cNvSpPr>
          <p:nvPr/>
        </p:nvSpPr>
        <p:spPr bwMode="auto">
          <a:xfrm>
            <a:off x="6400800" y="4271963"/>
            <a:ext cx="1365250" cy="461962"/>
          </a:xfrm>
          <a:prstGeom prst="rect">
            <a:avLst/>
          </a:prstGeom>
          <a:noFill/>
          <a:ln w="9525">
            <a:noFill/>
            <a:miter lim="800000"/>
            <a:headEnd/>
            <a:tailEnd/>
          </a:ln>
        </p:spPr>
        <p:txBody>
          <a:bodyPr>
            <a:spAutoFit/>
          </a:bodyPr>
          <a:lstStyle/>
          <a:p>
            <a:r>
              <a:rPr lang="id-ID" sz="2400" b="1">
                <a:latin typeface="Baskerville Old Face" pitchFamily="18" charset="0"/>
              </a:rPr>
              <a:t>IKNB</a:t>
            </a:r>
          </a:p>
        </p:txBody>
      </p:sp>
      <p:sp>
        <p:nvSpPr>
          <p:cNvPr id="17437" name="Rectangle 21"/>
          <p:cNvSpPr>
            <a:spLocks noChangeArrowheads="1"/>
          </p:cNvSpPr>
          <p:nvPr/>
        </p:nvSpPr>
        <p:spPr bwMode="auto">
          <a:xfrm>
            <a:off x="533400" y="4699000"/>
            <a:ext cx="1944688" cy="923925"/>
          </a:xfrm>
          <a:prstGeom prst="rect">
            <a:avLst/>
          </a:prstGeom>
          <a:noFill/>
          <a:ln w="9525">
            <a:noFill/>
            <a:miter lim="800000"/>
            <a:headEnd/>
            <a:tailEnd/>
          </a:ln>
        </p:spPr>
        <p:txBody>
          <a:bodyPr>
            <a:spAutoFit/>
          </a:bodyPr>
          <a:lstStyle/>
          <a:p>
            <a:pPr marL="285750" indent="-285750">
              <a:buFont typeface="Wingdings" pitchFamily="2" charset="2"/>
              <a:buChar char="§"/>
            </a:pPr>
            <a:r>
              <a:rPr lang="id-ID" b="1">
                <a:latin typeface="Baskerville Old Face" pitchFamily="18" charset="0"/>
              </a:rPr>
              <a:t>Bank Umum, </a:t>
            </a:r>
          </a:p>
          <a:p>
            <a:pPr marL="285750" indent="-285750">
              <a:buFont typeface="Wingdings" pitchFamily="2" charset="2"/>
              <a:buChar char="§"/>
            </a:pPr>
            <a:r>
              <a:rPr lang="id-ID" b="1">
                <a:latin typeface="Baskerville Old Face" pitchFamily="18" charset="0"/>
              </a:rPr>
              <a:t>Bank Syariah,</a:t>
            </a:r>
          </a:p>
          <a:p>
            <a:pPr marL="285750" indent="-285750">
              <a:buFont typeface="Wingdings" pitchFamily="2" charset="2"/>
              <a:buChar char="§"/>
            </a:pPr>
            <a:r>
              <a:rPr lang="id-ID" b="1">
                <a:latin typeface="Baskerville Old Face" pitchFamily="18" charset="0"/>
              </a:rPr>
              <a:t>BPR/BPRS </a:t>
            </a:r>
          </a:p>
        </p:txBody>
      </p:sp>
      <p:sp>
        <p:nvSpPr>
          <p:cNvPr id="23" name="Rectangle 22"/>
          <p:cNvSpPr/>
          <p:nvPr/>
        </p:nvSpPr>
        <p:spPr>
          <a:xfrm>
            <a:off x="152400" y="1295400"/>
            <a:ext cx="1816100" cy="523875"/>
          </a:xfrm>
          <a:prstGeom prst="rect">
            <a:avLst/>
          </a:prstGeom>
        </p:spPr>
        <p:txBody>
          <a:bodyPr wrap="none">
            <a:spAutoFit/>
          </a:bodyPr>
          <a:lstStyle/>
          <a:p>
            <a:pPr>
              <a:defRPr/>
            </a:pPr>
            <a:r>
              <a:rPr lang="id-ID" sz="2800" b="1" dirty="0">
                <a:solidFill>
                  <a:schemeClr val="accent2">
                    <a:lumMod val="75000"/>
                  </a:schemeClr>
                </a:solidFill>
                <a:cs typeface="+mn-cs"/>
              </a:rPr>
              <a:t>Tugas OJK</a:t>
            </a:r>
          </a:p>
        </p:txBody>
      </p:sp>
      <p:sp>
        <p:nvSpPr>
          <p:cNvPr id="17439" name="TextBox 1"/>
          <p:cNvSpPr txBox="1">
            <a:spLocks noChangeArrowheads="1"/>
          </p:cNvSpPr>
          <p:nvPr/>
        </p:nvSpPr>
        <p:spPr bwMode="auto">
          <a:xfrm>
            <a:off x="0" y="6519863"/>
            <a:ext cx="8593138" cy="338137"/>
          </a:xfrm>
          <a:prstGeom prst="rect">
            <a:avLst/>
          </a:prstGeom>
          <a:noFill/>
          <a:ln w="9525">
            <a:noFill/>
            <a:miter lim="800000"/>
            <a:headEnd/>
            <a:tailEnd/>
          </a:ln>
        </p:spPr>
        <p:txBody>
          <a:bodyPr>
            <a:spAutoFit/>
          </a:bodyPr>
          <a:lstStyle/>
          <a:p>
            <a:r>
              <a:rPr lang="id-ID" sz="1600" b="1">
                <a:solidFill>
                  <a:schemeClr val="bg1"/>
                </a:solidFill>
                <a:latin typeface="Agency FB" pitchFamily="34" charset="0"/>
              </a:rPr>
              <a:t>Integritas, Profesionalisme, Sinergi, Inklusif, Visioner                                                                               Syariah untuk Semua                                 </a:t>
            </a:r>
            <a:endParaRPr lang="en-US" sz="1600" b="1">
              <a:solidFill>
                <a:schemeClr val="bg1"/>
              </a:solidFill>
              <a:latin typeface="Agency FB" pitchFamily="34" charset="0"/>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dirty="0" smtClean="0">
                <a:ln w="1905"/>
                <a:effectLst>
                  <a:innerShdw blurRad="69850" dist="43180" dir="5400000">
                    <a:srgbClr val="000000">
                      <a:alpha val="65000"/>
                    </a:srgbClr>
                  </a:innerShdw>
                </a:effectLst>
              </a:rPr>
              <a:t>Pembentukan </a:t>
            </a:r>
            <a:r>
              <a:rPr lang="id-ID" dirty="0">
                <a:ln w="1905"/>
                <a:effectLst>
                  <a:innerShdw blurRad="69850" dist="43180" dir="5400000">
                    <a:srgbClr val="000000">
                      <a:alpha val="65000"/>
                    </a:srgbClr>
                  </a:innerShdw>
                </a:effectLst>
              </a:rPr>
              <a:t>OJK</a:t>
            </a:r>
            <a:endParaRPr lang="id-ID" dirty="0"/>
          </a:p>
        </p:txBody>
      </p:sp>
      <p:sp>
        <p:nvSpPr>
          <p:cNvPr id="18435" name="TextBox 6"/>
          <p:cNvSpPr txBox="1">
            <a:spLocks noChangeArrowheads="1"/>
          </p:cNvSpPr>
          <p:nvPr/>
        </p:nvSpPr>
        <p:spPr bwMode="auto">
          <a:xfrm>
            <a:off x="7308850" y="2894013"/>
            <a:ext cx="1727200" cy="2492375"/>
          </a:xfrm>
          <a:prstGeom prst="rect">
            <a:avLst/>
          </a:prstGeom>
          <a:noFill/>
          <a:ln w="9525">
            <a:noFill/>
            <a:miter lim="800000"/>
            <a:headEnd/>
            <a:tailEnd/>
          </a:ln>
        </p:spPr>
        <p:txBody>
          <a:bodyPr>
            <a:spAutoFit/>
          </a:bodyPr>
          <a:lstStyle/>
          <a:p>
            <a:pPr marL="171450" indent="-171450">
              <a:buFont typeface="Arial" charset="0"/>
              <a:buChar char="•"/>
            </a:pPr>
            <a:r>
              <a:rPr lang="en-GB" sz="1300">
                <a:solidFill>
                  <a:schemeClr val="bg1"/>
                </a:solidFill>
                <a:latin typeface="Calibri" pitchFamily="34" charset="0"/>
              </a:rPr>
              <a:t>Credit:</a:t>
            </a:r>
          </a:p>
          <a:p>
            <a:pPr marL="403225" lvl="1" indent="-171450">
              <a:buFont typeface="Arial" charset="0"/>
              <a:buChar char="•"/>
            </a:pPr>
            <a:r>
              <a:rPr lang="en-GB" sz="1300">
                <a:solidFill>
                  <a:schemeClr val="bg1"/>
                </a:solidFill>
                <a:latin typeface="Calibri" pitchFamily="34" charset="0"/>
              </a:rPr>
              <a:t>Commercial</a:t>
            </a:r>
          </a:p>
          <a:p>
            <a:pPr marL="403225" lvl="1" indent="-171450">
              <a:buFont typeface="Arial" charset="0"/>
              <a:buChar char="•"/>
            </a:pPr>
            <a:r>
              <a:rPr lang="en-GB" sz="1300">
                <a:solidFill>
                  <a:schemeClr val="bg1"/>
                </a:solidFill>
                <a:latin typeface="Calibri" pitchFamily="34" charset="0"/>
              </a:rPr>
              <a:t>Retail</a:t>
            </a:r>
          </a:p>
          <a:p>
            <a:pPr marL="403225" lvl="1" indent="-171450">
              <a:buFont typeface="Arial" charset="0"/>
              <a:buChar char="•"/>
            </a:pPr>
            <a:r>
              <a:rPr lang="en-GB" sz="1300">
                <a:solidFill>
                  <a:schemeClr val="bg1"/>
                </a:solidFill>
                <a:latin typeface="Calibri" pitchFamily="34" charset="0"/>
              </a:rPr>
              <a:t>Cross-border</a:t>
            </a:r>
          </a:p>
          <a:p>
            <a:pPr marL="403225" lvl="1" indent="-171450">
              <a:buFont typeface="Arial" charset="0"/>
              <a:buChar char="•"/>
            </a:pPr>
            <a:r>
              <a:rPr lang="en-GB" sz="1300">
                <a:solidFill>
                  <a:schemeClr val="bg1"/>
                </a:solidFill>
                <a:latin typeface="Calibri" pitchFamily="34" charset="0"/>
              </a:rPr>
              <a:t>Counterparty</a:t>
            </a:r>
          </a:p>
          <a:p>
            <a:pPr marL="171450" indent="-171450">
              <a:buFont typeface="Arial" charset="0"/>
              <a:buChar char="•"/>
            </a:pPr>
            <a:r>
              <a:rPr lang="en-GB" sz="1300">
                <a:solidFill>
                  <a:schemeClr val="bg1"/>
                </a:solidFill>
                <a:latin typeface="Calibri" pitchFamily="34" charset="0"/>
              </a:rPr>
              <a:t>Liquidity:</a:t>
            </a:r>
          </a:p>
          <a:p>
            <a:pPr marL="403225" lvl="1" indent="-171450">
              <a:buFont typeface="Arial" charset="0"/>
              <a:buChar char="•"/>
            </a:pPr>
            <a:r>
              <a:rPr lang="en-GB" sz="1300">
                <a:solidFill>
                  <a:schemeClr val="bg1"/>
                </a:solidFill>
                <a:latin typeface="Calibri" pitchFamily="34" charset="0"/>
              </a:rPr>
              <a:t>IDR</a:t>
            </a:r>
          </a:p>
          <a:p>
            <a:pPr marL="403225" lvl="1" indent="-171450">
              <a:buFont typeface="Arial" charset="0"/>
              <a:buChar char="•"/>
            </a:pPr>
            <a:r>
              <a:rPr lang="en-GB" sz="1300">
                <a:solidFill>
                  <a:schemeClr val="bg1"/>
                </a:solidFill>
                <a:latin typeface="Calibri" pitchFamily="34" charset="0"/>
              </a:rPr>
              <a:t>USD</a:t>
            </a:r>
          </a:p>
          <a:p>
            <a:pPr marL="171450" indent="-171450">
              <a:buFont typeface="Arial" charset="0"/>
              <a:buChar char="•"/>
            </a:pPr>
            <a:r>
              <a:rPr lang="en-GB" sz="1300">
                <a:solidFill>
                  <a:schemeClr val="bg1"/>
                </a:solidFill>
                <a:latin typeface="Calibri" pitchFamily="34" charset="0"/>
              </a:rPr>
              <a:t>FX</a:t>
            </a:r>
          </a:p>
          <a:p>
            <a:pPr marL="171450" indent="-171450">
              <a:buFont typeface="Arial" charset="0"/>
              <a:buChar char="•"/>
            </a:pPr>
            <a:r>
              <a:rPr lang="en-GB" sz="1300">
                <a:solidFill>
                  <a:schemeClr val="bg1"/>
                </a:solidFill>
                <a:latin typeface="Calibri" pitchFamily="34" charset="0"/>
              </a:rPr>
              <a:t>Equity</a:t>
            </a:r>
          </a:p>
          <a:p>
            <a:pPr marL="171450" indent="-171450">
              <a:buFont typeface="Arial" charset="0"/>
              <a:buChar char="•"/>
            </a:pPr>
            <a:r>
              <a:rPr lang="en-GB" sz="1300">
                <a:solidFill>
                  <a:schemeClr val="bg1"/>
                </a:solidFill>
                <a:latin typeface="Calibri" pitchFamily="34" charset="0"/>
              </a:rPr>
              <a:t>Price</a:t>
            </a:r>
          </a:p>
          <a:p>
            <a:pPr marL="171450" indent="-171450">
              <a:buFont typeface="Arial" charset="0"/>
              <a:buChar char="•"/>
            </a:pPr>
            <a:r>
              <a:rPr lang="en-GB" sz="1300">
                <a:solidFill>
                  <a:schemeClr val="bg1"/>
                </a:solidFill>
                <a:latin typeface="Calibri" pitchFamily="34" charset="0"/>
              </a:rPr>
              <a:t>Interest Rate</a:t>
            </a:r>
          </a:p>
        </p:txBody>
      </p:sp>
      <p:graphicFrame>
        <p:nvGraphicFramePr>
          <p:cNvPr id="6" name="Content Placeholder 3"/>
          <p:cNvGraphicFramePr>
            <a:graphicFrameLocks/>
          </p:cNvGraphicFramePr>
          <p:nvPr/>
        </p:nvGraphicFramePr>
        <p:xfrm>
          <a:off x="278632" y="1076400"/>
          <a:ext cx="8712968"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own Arrow Callout 6"/>
          <p:cNvSpPr/>
          <p:nvPr/>
        </p:nvSpPr>
        <p:spPr>
          <a:xfrm rot="19084119">
            <a:off x="739775" y="4106863"/>
            <a:ext cx="863600" cy="719137"/>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2012-2014</a:t>
            </a:r>
          </a:p>
        </p:txBody>
      </p:sp>
      <p:sp>
        <p:nvSpPr>
          <p:cNvPr id="8" name="Down Arrow Callout 7"/>
          <p:cNvSpPr/>
          <p:nvPr/>
        </p:nvSpPr>
        <p:spPr>
          <a:xfrm rot="19567695">
            <a:off x="2676525" y="2509838"/>
            <a:ext cx="936625" cy="719137"/>
          </a:xfrm>
          <a:prstGeom prst="downArrowCallout">
            <a:avLst/>
          </a:prstGeom>
          <a:solidFill>
            <a:schemeClr val="accent6">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dirty="0"/>
              <a:t>2015-2017</a:t>
            </a:r>
          </a:p>
        </p:txBody>
      </p:sp>
      <p:sp>
        <p:nvSpPr>
          <p:cNvPr id="9" name="Down Arrow Callout 8"/>
          <p:cNvSpPr/>
          <p:nvPr/>
        </p:nvSpPr>
        <p:spPr>
          <a:xfrm rot="20799437">
            <a:off x="5327650" y="1417638"/>
            <a:ext cx="936625" cy="720725"/>
          </a:xfrm>
          <a:prstGeom prst="downArrowCallou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dirty="0"/>
              <a:t>2018-2020</a:t>
            </a:r>
          </a:p>
        </p:txBody>
      </p:sp>
      <p:sp>
        <p:nvSpPr>
          <p:cNvPr id="10" name="Rectangle 9"/>
          <p:cNvSpPr/>
          <p:nvPr/>
        </p:nvSpPr>
        <p:spPr>
          <a:xfrm>
            <a:off x="152400" y="1295400"/>
            <a:ext cx="2408238" cy="523875"/>
          </a:xfrm>
          <a:prstGeom prst="rect">
            <a:avLst/>
          </a:prstGeom>
        </p:spPr>
        <p:txBody>
          <a:bodyPr wrap="none">
            <a:spAutoFit/>
          </a:bodyPr>
          <a:lstStyle/>
          <a:p>
            <a:pPr>
              <a:defRPr/>
            </a:pPr>
            <a:r>
              <a:rPr lang="en-US" sz="2800" b="1" dirty="0">
                <a:solidFill>
                  <a:schemeClr val="accent2">
                    <a:lumMod val="75000"/>
                  </a:schemeClr>
                </a:solidFill>
                <a:cs typeface="+mn-cs"/>
              </a:rPr>
              <a:t>P</a:t>
            </a:r>
            <a:r>
              <a:rPr lang="id-ID" sz="2800" b="1" dirty="0">
                <a:solidFill>
                  <a:schemeClr val="accent2">
                    <a:lumMod val="75000"/>
                  </a:schemeClr>
                </a:solidFill>
                <a:cs typeface="+mn-cs"/>
              </a:rPr>
              <a:t>roses Transisi</a:t>
            </a:r>
          </a:p>
        </p:txBody>
      </p:sp>
      <p:sp>
        <p:nvSpPr>
          <p:cNvPr id="18441" name="TextBox 1"/>
          <p:cNvSpPr txBox="1">
            <a:spLocks noChangeArrowheads="1"/>
          </p:cNvSpPr>
          <p:nvPr/>
        </p:nvSpPr>
        <p:spPr bwMode="auto">
          <a:xfrm>
            <a:off x="0" y="6519863"/>
            <a:ext cx="8593138" cy="338137"/>
          </a:xfrm>
          <a:prstGeom prst="rect">
            <a:avLst/>
          </a:prstGeom>
          <a:noFill/>
          <a:ln w="9525">
            <a:noFill/>
            <a:miter lim="800000"/>
            <a:headEnd/>
            <a:tailEnd/>
          </a:ln>
        </p:spPr>
        <p:txBody>
          <a:bodyPr>
            <a:spAutoFit/>
          </a:bodyPr>
          <a:lstStyle/>
          <a:p>
            <a:r>
              <a:rPr lang="id-ID" sz="1600" b="1">
                <a:solidFill>
                  <a:schemeClr val="bg1"/>
                </a:solidFill>
                <a:latin typeface="Agency FB" pitchFamily="34" charset="0"/>
              </a:rPr>
              <a:t>Integritas, Profesionalisme, Sinergi, Inklusif, Visioner                                                                               Syariah untuk Semua                                 </a:t>
            </a:r>
            <a:endParaRPr lang="en-US" sz="1600" b="1">
              <a:solidFill>
                <a:schemeClr val="bg1"/>
              </a:solidFill>
              <a:latin typeface="Agency FB" pitchFamily="34" charset="0"/>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err="1" smtClean="0"/>
              <a:t>Industri</a:t>
            </a:r>
            <a:r>
              <a:rPr lang="en-GB" dirty="0" smtClean="0"/>
              <a:t> </a:t>
            </a:r>
            <a:r>
              <a:rPr lang="en-GB" dirty="0" err="1" smtClean="0"/>
              <a:t>Keuangan</a:t>
            </a:r>
            <a:r>
              <a:rPr lang="en-GB" dirty="0" smtClean="0"/>
              <a:t> Non Bank</a:t>
            </a:r>
            <a:endParaRPr lang="id-ID" dirty="0"/>
          </a:p>
        </p:txBody>
      </p:sp>
      <p:sp>
        <p:nvSpPr>
          <p:cNvPr id="28675"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lvl="0"/>
            <a:r>
              <a:rPr lang="en-US" b="1" dirty="0" err="1" smtClean="0">
                <a:ea typeface="ＭＳ Ｐゴシック" pitchFamily="34" charset="-128"/>
              </a:rPr>
              <a:t>Industri</a:t>
            </a:r>
            <a:r>
              <a:rPr lang="en-US" b="1" dirty="0" smtClean="0">
                <a:ea typeface="ＭＳ Ｐゴシック" pitchFamily="34" charset="-128"/>
              </a:rPr>
              <a:t>: </a:t>
            </a:r>
            <a:r>
              <a:rPr lang="en-US" b="1" dirty="0" err="1" smtClean="0">
                <a:ea typeface="ＭＳ Ｐゴシック" pitchFamily="34" charset="-128"/>
              </a:rPr>
              <a:t>Perasuransian</a:t>
            </a:r>
            <a:r>
              <a:rPr lang="en-US" b="1" dirty="0" smtClean="0">
                <a:ea typeface="ＭＳ Ｐゴシック" pitchFamily="34" charset="-128"/>
              </a:rPr>
              <a:t>, Perusahaan </a:t>
            </a:r>
            <a:r>
              <a:rPr lang="en-US" b="1" dirty="0" err="1" smtClean="0">
                <a:ea typeface="ＭＳ Ｐゴシック" pitchFamily="34" charset="-128"/>
              </a:rPr>
              <a:t>Pembiayaan</a:t>
            </a:r>
            <a:r>
              <a:rPr lang="en-US" b="1" dirty="0" smtClean="0">
                <a:ea typeface="ＭＳ Ｐゴシック" pitchFamily="34" charset="-128"/>
              </a:rPr>
              <a:t>, Dana </a:t>
            </a:r>
            <a:r>
              <a:rPr lang="en-US" b="1" dirty="0" err="1" smtClean="0">
                <a:ea typeface="ＭＳ Ｐゴシック" pitchFamily="34" charset="-128"/>
              </a:rPr>
              <a:t>Pensiun</a:t>
            </a:r>
            <a:r>
              <a:rPr lang="en-US" b="1" dirty="0" smtClean="0">
                <a:ea typeface="ＭＳ Ｐゴシック" pitchFamily="34" charset="-128"/>
              </a:rPr>
              <a:t>, </a:t>
            </a:r>
            <a:r>
              <a:rPr lang="en-US" b="1" dirty="0" err="1" smtClean="0">
                <a:ea typeface="ＭＳ Ｐゴシック" pitchFamily="34" charset="-128"/>
              </a:rPr>
              <a:t>Lembaga</a:t>
            </a:r>
            <a:r>
              <a:rPr lang="en-US" b="1" dirty="0">
                <a:ea typeface="ＭＳ Ｐゴシック" pitchFamily="34" charset="-128"/>
              </a:rPr>
              <a:t> </a:t>
            </a:r>
            <a:r>
              <a:rPr lang="en-US" b="1" dirty="0" err="1" smtClean="0">
                <a:ea typeface="ＭＳ Ｐゴシック" pitchFamily="34" charset="-128"/>
              </a:rPr>
              <a:t>Jasa</a:t>
            </a:r>
            <a:r>
              <a:rPr lang="en-US" b="1" dirty="0" smtClean="0">
                <a:ea typeface="ＭＳ Ｐゴシック" pitchFamily="34" charset="-128"/>
              </a:rPr>
              <a:t> </a:t>
            </a:r>
            <a:r>
              <a:rPr lang="en-US" b="1" dirty="0" err="1" smtClean="0">
                <a:ea typeface="ＭＳ Ｐゴシック" pitchFamily="34" charset="-128"/>
              </a:rPr>
              <a:t>Keuangan</a:t>
            </a:r>
            <a:r>
              <a:rPr lang="en-US" b="1" dirty="0" smtClean="0">
                <a:ea typeface="ＭＳ Ｐゴシック" pitchFamily="34" charset="-128"/>
              </a:rPr>
              <a:t> Lain. </a:t>
            </a:r>
          </a:p>
          <a:p>
            <a:pPr lvl="0"/>
            <a:r>
              <a:rPr lang="en-US" b="1" dirty="0" err="1" smtClean="0">
                <a:ea typeface="ＭＳ Ｐゴシック" pitchFamily="34" charset="-128"/>
              </a:rPr>
              <a:t>Dibawah</a:t>
            </a:r>
            <a:r>
              <a:rPr lang="en-US" b="1" dirty="0" smtClean="0">
                <a:ea typeface="ＭＳ Ｐゴシック" pitchFamily="34" charset="-128"/>
              </a:rPr>
              <a:t> </a:t>
            </a:r>
            <a:r>
              <a:rPr lang="en-US" b="1" dirty="0" err="1" smtClean="0">
                <a:ea typeface="ＭＳ Ｐゴシック" pitchFamily="34" charset="-128"/>
              </a:rPr>
              <a:t>salah</a:t>
            </a:r>
            <a:r>
              <a:rPr lang="en-US" b="1" dirty="0" smtClean="0">
                <a:ea typeface="ＭＳ Ｐゴシック" pitchFamily="34" charset="-128"/>
              </a:rPr>
              <a:t> </a:t>
            </a:r>
            <a:r>
              <a:rPr lang="en-US" b="1" dirty="0" err="1" smtClean="0">
                <a:ea typeface="ＭＳ Ｐゴシック" pitchFamily="34" charset="-128"/>
              </a:rPr>
              <a:t>satu</a:t>
            </a:r>
            <a:r>
              <a:rPr lang="en-US" b="1" dirty="0" smtClean="0">
                <a:ea typeface="ＭＳ Ｐゴシック" pitchFamily="34" charset="-128"/>
              </a:rPr>
              <a:t> </a:t>
            </a:r>
            <a:r>
              <a:rPr lang="en-US" b="1" dirty="0" err="1" smtClean="0">
                <a:ea typeface="ＭＳ Ｐゴシック" pitchFamily="34" charset="-128"/>
              </a:rPr>
              <a:t>Kepala</a:t>
            </a:r>
            <a:r>
              <a:rPr lang="en-US" b="1" dirty="0" smtClean="0">
                <a:ea typeface="ＭＳ Ｐゴシック" pitchFamily="34" charset="-128"/>
              </a:rPr>
              <a:t> </a:t>
            </a:r>
            <a:r>
              <a:rPr lang="en-US" b="1" dirty="0" err="1" smtClean="0">
                <a:ea typeface="ＭＳ Ｐゴシック" pitchFamily="34" charset="-128"/>
              </a:rPr>
              <a:t>Eksekutif</a:t>
            </a:r>
            <a:r>
              <a:rPr lang="en-US" b="1" dirty="0">
                <a:ea typeface="ＭＳ Ｐゴシック" pitchFamily="34" charset="-128"/>
              </a:rPr>
              <a:t> </a:t>
            </a:r>
            <a:r>
              <a:rPr lang="en-US" b="1" dirty="0" err="1" smtClean="0">
                <a:ea typeface="ＭＳ Ｐゴシック" pitchFamily="34" charset="-128"/>
              </a:rPr>
              <a:t>Pengawas</a:t>
            </a:r>
            <a:r>
              <a:rPr lang="en-US" b="1" dirty="0" smtClean="0">
                <a:ea typeface="ＭＳ Ｐゴシック" pitchFamily="34" charset="-128"/>
              </a:rPr>
              <a:t>, </a:t>
            </a:r>
            <a:r>
              <a:rPr lang="en-US" b="1" dirty="0" err="1" smtClean="0">
                <a:ea typeface="ＭＳ Ｐゴシック" pitchFamily="34" charset="-128"/>
              </a:rPr>
              <a:t>Anggota</a:t>
            </a:r>
            <a:r>
              <a:rPr lang="en-US" b="1" dirty="0" smtClean="0">
                <a:ea typeface="ＭＳ Ｐゴシック" pitchFamily="34" charset="-128"/>
              </a:rPr>
              <a:t> </a:t>
            </a:r>
            <a:r>
              <a:rPr lang="en-US" b="1" dirty="0" err="1" smtClean="0">
                <a:ea typeface="ＭＳ Ｐゴシック" pitchFamily="34" charset="-128"/>
              </a:rPr>
              <a:t>Dewan</a:t>
            </a:r>
            <a:r>
              <a:rPr lang="en-US" b="1" dirty="0" smtClean="0">
                <a:ea typeface="ＭＳ Ｐゴシック" pitchFamily="34" charset="-128"/>
              </a:rPr>
              <a:t> </a:t>
            </a:r>
            <a:r>
              <a:rPr lang="en-US" b="1" dirty="0" err="1" smtClean="0">
                <a:ea typeface="ＭＳ Ｐゴシック" pitchFamily="34" charset="-128"/>
              </a:rPr>
              <a:t>Komisioner</a:t>
            </a:r>
            <a:r>
              <a:rPr lang="en-US" b="1" dirty="0" smtClean="0">
                <a:ea typeface="ＭＳ Ｐゴシック" pitchFamily="34" charset="-128"/>
              </a:rPr>
              <a:t> OJK</a:t>
            </a:r>
          </a:p>
          <a:p>
            <a:pPr lvl="0"/>
            <a:r>
              <a:rPr lang="en-US" b="1" dirty="0" err="1" smtClean="0">
                <a:ea typeface="ＭＳ Ｐゴシック" pitchFamily="34" charset="-128"/>
              </a:rPr>
              <a:t>Terdiri</a:t>
            </a:r>
            <a:r>
              <a:rPr lang="en-US" b="1" dirty="0" smtClean="0">
                <a:ea typeface="ＭＳ Ｐゴシック" pitchFamily="34" charset="-128"/>
              </a:rPr>
              <a:t> </a:t>
            </a:r>
            <a:r>
              <a:rPr lang="en-US" b="1" dirty="0" err="1" smtClean="0">
                <a:ea typeface="ＭＳ Ｐゴシック" pitchFamily="34" charset="-128"/>
              </a:rPr>
              <a:t>dari</a:t>
            </a:r>
            <a:r>
              <a:rPr lang="en-US" b="1" dirty="0" smtClean="0">
                <a:ea typeface="ＭＳ Ｐゴシック" pitchFamily="34" charset="-128"/>
              </a:rPr>
              <a:t> 9 </a:t>
            </a:r>
            <a:r>
              <a:rPr lang="en-US" b="1" dirty="0" err="1" smtClean="0">
                <a:ea typeface="ＭＳ Ｐゴシック" pitchFamily="34" charset="-128"/>
              </a:rPr>
              <a:t>Direktorat</a:t>
            </a:r>
            <a:r>
              <a:rPr lang="en-US" b="1" dirty="0" smtClean="0">
                <a:ea typeface="ＭＳ Ｐゴシック" pitchFamily="34" charset="-128"/>
              </a:rPr>
              <a:t> </a:t>
            </a:r>
            <a:r>
              <a:rPr lang="en-US" b="1" dirty="0" err="1" smtClean="0">
                <a:ea typeface="ＭＳ Ｐゴシック" pitchFamily="34" charset="-128"/>
              </a:rPr>
              <a:t>termasuk</a:t>
            </a:r>
            <a:r>
              <a:rPr lang="en-US" b="1" dirty="0" smtClean="0">
                <a:ea typeface="ＭＳ Ｐゴシック" pitchFamily="34" charset="-128"/>
              </a:rPr>
              <a:t> </a:t>
            </a:r>
            <a:r>
              <a:rPr lang="en-US" sz="4000" b="1" dirty="0" err="1" smtClean="0">
                <a:ea typeface="ＭＳ Ｐゴシック" pitchFamily="34" charset="-128"/>
              </a:rPr>
              <a:t>Direktorat</a:t>
            </a:r>
            <a:r>
              <a:rPr lang="en-US" sz="4000" b="1" dirty="0" smtClean="0">
                <a:ea typeface="ＭＳ Ｐゴシック" pitchFamily="34" charset="-128"/>
              </a:rPr>
              <a:t> IKNB </a:t>
            </a:r>
            <a:r>
              <a:rPr lang="en-US" sz="4000" b="1" dirty="0" err="1" smtClean="0">
                <a:ea typeface="ＭＳ Ｐゴシック" pitchFamily="34" charset="-128"/>
              </a:rPr>
              <a:t>Syariah</a:t>
            </a:r>
            <a:endParaRPr lang="en-US" sz="4000" b="1" dirty="0" smtClean="0">
              <a:ea typeface="ＭＳ Ｐゴシック" pitchFamily="34" charset="-128"/>
            </a:endParaRPr>
          </a:p>
          <a:p>
            <a:pPr marL="320675" lvl="1" indent="0">
              <a:buNone/>
            </a:pPr>
            <a:endParaRPr lang="en-US" b="1" dirty="0" smtClean="0">
              <a:ea typeface="ＭＳ Ｐゴシック" pitchFamily="34" charset="-128"/>
            </a:endParaRPr>
          </a:p>
          <a:p>
            <a:pPr marL="835025" lvl="1" indent="-514350">
              <a:buFont typeface="+mj-lt"/>
              <a:buAutoNum type="arabicPeriod"/>
            </a:pPr>
            <a:endParaRPr lang="en-US" b="1" dirty="0" smtClean="0">
              <a:ea typeface="ＭＳ Ｐゴシック" pitchFamily="34" charset="-128"/>
            </a:endParaRPr>
          </a:p>
          <a:p>
            <a:pPr>
              <a:buFont typeface="Wingdings" pitchFamily="2" charset="2"/>
              <a:buNone/>
            </a:pPr>
            <a:endParaRPr lang="id-ID" dirty="0" smtClean="0">
              <a:ea typeface="ＭＳ Ｐゴシック" pitchFamily="34" charset="-128"/>
            </a:endParaRPr>
          </a:p>
          <a:p>
            <a:endParaRPr lang="id-ID" dirty="0" smtClean="0">
              <a:ea typeface="ＭＳ Ｐゴシック" pitchFamily="34" charset="-128"/>
            </a:endParaRPr>
          </a:p>
        </p:txBody>
      </p:sp>
      <p:sp>
        <p:nvSpPr>
          <p:cNvPr id="28676" name="TextBox 1"/>
          <p:cNvSpPr txBox="1">
            <a:spLocks noChangeArrowheads="1"/>
          </p:cNvSpPr>
          <p:nvPr/>
        </p:nvSpPr>
        <p:spPr bwMode="auto">
          <a:xfrm>
            <a:off x="0" y="6519863"/>
            <a:ext cx="8593138" cy="338137"/>
          </a:xfrm>
          <a:prstGeom prst="rect">
            <a:avLst/>
          </a:prstGeom>
          <a:noFill/>
          <a:ln w="9525">
            <a:noFill/>
            <a:miter lim="800000"/>
            <a:headEnd/>
            <a:tailEnd/>
          </a:ln>
        </p:spPr>
        <p:txBody>
          <a:bodyPr>
            <a:spAutoFit/>
          </a:bodyPr>
          <a:lstStyle/>
          <a:p>
            <a:r>
              <a:rPr lang="id-ID" sz="1600" b="1">
                <a:solidFill>
                  <a:prstClr val="white"/>
                </a:solidFill>
                <a:latin typeface="Agency FB" pitchFamily="34" charset="0"/>
              </a:rPr>
              <a:t>Integritas, Profesionalisme, Sinergi, Inklusif, Visioner                                                                               Syariah untuk Semua                                 </a:t>
            </a:r>
            <a:endParaRPr lang="en-US" sz="1600" b="1">
              <a:solidFill>
                <a:prstClr val="white"/>
              </a:solidFill>
              <a:latin typeface="Agency FB" pitchFamily="34" charset="0"/>
            </a:endParaRPr>
          </a:p>
        </p:txBody>
      </p:sp>
    </p:spTree>
    <p:extLst>
      <p:ext uri="{BB962C8B-B14F-4D97-AF65-F5344CB8AC3E}">
        <p14:creationId xmlns:p14="http://schemas.microsoft.com/office/powerpoint/2010/main" val="3073377282"/>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err="1" smtClean="0"/>
              <a:t>Tugas</a:t>
            </a:r>
            <a:r>
              <a:rPr lang="en-GB" dirty="0" smtClean="0"/>
              <a:t> </a:t>
            </a:r>
            <a:r>
              <a:rPr lang="en-GB" dirty="0" err="1" smtClean="0"/>
              <a:t>Pokok</a:t>
            </a:r>
            <a:r>
              <a:rPr lang="en-GB" dirty="0" smtClean="0"/>
              <a:t> IKNB </a:t>
            </a:r>
            <a:r>
              <a:rPr lang="en-GB" dirty="0" err="1" smtClean="0"/>
              <a:t>Syariah</a:t>
            </a:r>
            <a:endParaRPr lang="id-ID" dirty="0"/>
          </a:p>
        </p:txBody>
      </p:sp>
      <p:sp>
        <p:nvSpPr>
          <p:cNvPr id="28675"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lvl="0"/>
            <a:r>
              <a:rPr lang="en-US" b="1" dirty="0" err="1" smtClean="0">
                <a:ea typeface="ＭＳ Ｐゴシック" pitchFamily="34" charset="-128"/>
              </a:rPr>
              <a:t>Melakukan</a:t>
            </a:r>
            <a:r>
              <a:rPr lang="en-US" b="1" dirty="0" smtClean="0">
                <a:ea typeface="ＭＳ Ｐゴシック" pitchFamily="34" charset="-128"/>
              </a:rPr>
              <a:t> </a:t>
            </a:r>
            <a:r>
              <a:rPr lang="en-US" b="1" dirty="0" err="1">
                <a:ea typeface="ＭＳ Ｐゴシック" pitchFamily="34" charset="-128"/>
              </a:rPr>
              <a:t>penelitian</a:t>
            </a:r>
            <a:r>
              <a:rPr lang="en-US" b="1" dirty="0">
                <a:ea typeface="ＭＳ Ｐゴシック" pitchFamily="34" charset="-128"/>
              </a:rPr>
              <a:t> </a:t>
            </a:r>
            <a:r>
              <a:rPr lang="en-US" b="1" dirty="0" err="1">
                <a:ea typeface="ＭＳ Ｐゴシック" pitchFamily="34" charset="-128"/>
              </a:rPr>
              <a:t>terkait</a:t>
            </a:r>
            <a:r>
              <a:rPr lang="en-US" b="1" dirty="0">
                <a:ea typeface="ＭＳ Ｐゴシック" pitchFamily="34" charset="-128"/>
              </a:rPr>
              <a:t> </a:t>
            </a:r>
            <a:r>
              <a:rPr lang="en-US" b="1" dirty="0" err="1">
                <a:ea typeface="ＭＳ Ｐゴシック" pitchFamily="34" charset="-128"/>
              </a:rPr>
              <a:t>pengembangan</a:t>
            </a:r>
            <a:r>
              <a:rPr lang="en-US" b="1" dirty="0">
                <a:ea typeface="ＭＳ Ｐゴシック" pitchFamily="34" charset="-128"/>
              </a:rPr>
              <a:t> </a:t>
            </a:r>
            <a:r>
              <a:rPr lang="en-US" b="1" dirty="0" err="1">
                <a:ea typeface="ＭＳ Ｐゴシック" pitchFamily="34" charset="-128"/>
              </a:rPr>
              <a:t>industri</a:t>
            </a:r>
            <a:r>
              <a:rPr lang="en-US" b="1" dirty="0">
                <a:ea typeface="ＭＳ Ｐゴシック" pitchFamily="34" charset="-128"/>
              </a:rPr>
              <a:t>, </a:t>
            </a:r>
            <a:r>
              <a:rPr lang="en-US" b="1" dirty="0" err="1">
                <a:ea typeface="ＭＳ Ｐゴシック" pitchFamily="34" charset="-128"/>
              </a:rPr>
              <a:t>regulasi</a:t>
            </a:r>
            <a:r>
              <a:rPr lang="en-US" b="1" dirty="0">
                <a:ea typeface="ＭＳ Ｐゴシック" pitchFamily="34" charset="-128"/>
              </a:rPr>
              <a:t> </a:t>
            </a:r>
            <a:r>
              <a:rPr lang="en-US" b="1" dirty="0" err="1">
                <a:ea typeface="ＭＳ Ｐゴシック" pitchFamily="34" charset="-128"/>
              </a:rPr>
              <a:t>dan</a:t>
            </a:r>
            <a:r>
              <a:rPr lang="en-US" b="1" dirty="0">
                <a:ea typeface="ＭＳ Ｐゴシック" pitchFamily="34" charset="-128"/>
              </a:rPr>
              <a:t> </a:t>
            </a:r>
            <a:r>
              <a:rPr lang="en-US" b="1" dirty="0" err="1">
                <a:ea typeface="ＭＳ Ｐゴシック" pitchFamily="34" charset="-128"/>
              </a:rPr>
              <a:t>pengawasan</a:t>
            </a:r>
            <a:r>
              <a:rPr lang="en-US" b="1" dirty="0">
                <a:ea typeface="ＭＳ Ｐゴシック" pitchFamily="34" charset="-128"/>
              </a:rPr>
              <a:t> </a:t>
            </a:r>
            <a:r>
              <a:rPr lang="en-US" b="1" dirty="0" err="1">
                <a:ea typeface="ＭＳ Ｐゴシック" pitchFamily="34" charset="-128"/>
              </a:rPr>
              <a:t>untuk</a:t>
            </a:r>
            <a:r>
              <a:rPr lang="en-US" b="1" dirty="0">
                <a:ea typeface="ＭＳ Ｐゴシック" pitchFamily="34" charset="-128"/>
              </a:rPr>
              <a:t> IKNB </a:t>
            </a:r>
            <a:r>
              <a:rPr lang="en-US" b="1" dirty="0" err="1">
                <a:ea typeface="ＭＳ Ｐゴシック" pitchFamily="34" charset="-128"/>
              </a:rPr>
              <a:t>berdasarkan</a:t>
            </a:r>
            <a:r>
              <a:rPr lang="en-US" b="1" dirty="0">
                <a:ea typeface="ＭＳ Ｐゴシック" pitchFamily="34" charset="-128"/>
              </a:rPr>
              <a:t> </a:t>
            </a:r>
            <a:r>
              <a:rPr lang="en-US" b="1" dirty="0" err="1">
                <a:ea typeface="ＭＳ Ｐゴシック" pitchFamily="34" charset="-128"/>
              </a:rPr>
              <a:t>prinsip</a:t>
            </a:r>
            <a:r>
              <a:rPr lang="en-US" b="1" dirty="0">
                <a:ea typeface="ＭＳ Ｐゴシック" pitchFamily="34" charset="-128"/>
              </a:rPr>
              <a:t> </a:t>
            </a:r>
            <a:r>
              <a:rPr lang="en-US" b="1" dirty="0" err="1">
                <a:ea typeface="ＭＳ Ｐゴシック" pitchFamily="34" charset="-128"/>
              </a:rPr>
              <a:t>syariah</a:t>
            </a:r>
            <a:endParaRPr lang="en-US" b="1" dirty="0">
              <a:ea typeface="ＭＳ Ｐゴシック" pitchFamily="34" charset="-128"/>
            </a:endParaRPr>
          </a:p>
          <a:p>
            <a:pPr lvl="0"/>
            <a:r>
              <a:rPr lang="en-US" b="1" dirty="0" err="1">
                <a:ea typeface="ＭＳ Ｐゴシック" pitchFamily="34" charset="-128"/>
              </a:rPr>
              <a:t>Melakukan</a:t>
            </a:r>
            <a:r>
              <a:rPr lang="en-US" b="1" dirty="0">
                <a:ea typeface="ＭＳ Ｐゴシック" pitchFamily="34" charset="-128"/>
              </a:rPr>
              <a:t> </a:t>
            </a:r>
            <a:r>
              <a:rPr lang="en-US" b="1" dirty="0" err="1">
                <a:ea typeface="ＭＳ Ｐゴシック" pitchFamily="34" charset="-128"/>
              </a:rPr>
              <a:t>sosialisasi</a:t>
            </a:r>
            <a:r>
              <a:rPr lang="en-US" b="1" dirty="0">
                <a:ea typeface="ＭＳ Ｐゴシック" pitchFamily="34" charset="-128"/>
              </a:rPr>
              <a:t> </a:t>
            </a:r>
            <a:r>
              <a:rPr lang="en-US" b="1" dirty="0" err="1">
                <a:ea typeface="ＭＳ Ｐゴシック" pitchFamily="34" charset="-128"/>
              </a:rPr>
              <a:t>dalam</a:t>
            </a:r>
            <a:r>
              <a:rPr lang="en-US" b="1" dirty="0">
                <a:ea typeface="ＭＳ Ｐゴシック" pitchFamily="34" charset="-128"/>
              </a:rPr>
              <a:t> </a:t>
            </a:r>
            <a:r>
              <a:rPr lang="en-US" b="1" dirty="0" err="1">
                <a:ea typeface="ＭＳ Ｐゴシック" pitchFamily="34" charset="-128"/>
              </a:rPr>
              <a:t>rangka</a:t>
            </a:r>
            <a:r>
              <a:rPr lang="en-US" b="1" dirty="0">
                <a:ea typeface="ＭＳ Ｐゴシック" pitchFamily="34" charset="-128"/>
              </a:rPr>
              <a:t> </a:t>
            </a:r>
            <a:r>
              <a:rPr lang="en-US" b="1" dirty="0" err="1">
                <a:ea typeface="ＭＳ Ｐゴシック" pitchFamily="34" charset="-128"/>
              </a:rPr>
              <a:t>pengembangan</a:t>
            </a:r>
            <a:r>
              <a:rPr lang="en-US" b="1" dirty="0">
                <a:ea typeface="ＭＳ Ｐゴシック" pitchFamily="34" charset="-128"/>
              </a:rPr>
              <a:t> IKNB </a:t>
            </a:r>
            <a:r>
              <a:rPr lang="en-US" b="1" dirty="0" err="1">
                <a:ea typeface="ＭＳ Ｐゴシック" pitchFamily="34" charset="-128"/>
              </a:rPr>
              <a:t>berdasarkan</a:t>
            </a:r>
            <a:r>
              <a:rPr lang="en-US" b="1" dirty="0">
                <a:ea typeface="ＭＳ Ｐゴシック" pitchFamily="34" charset="-128"/>
              </a:rPr>
              <a:t> </a:t>
            </a:r>
            <a:r>
              <a:rPr lang="en-US" b="1" dirty="0" err="1">
                <a:ea typeface="ＭＳ Ｐゴシック" pitchFamily="34" charset="-128"/>
              </a:rPr>
              <a:t>prinsip</a:t>
            </a:r>
            <a:r>
              <a:rPr lang="en-US" b="1" dirty="0">
                <a:ea typeface="ＭＳ Ｐゴシック" pitchFamily="34" charset="-128"/>
              </a:rPr>
              <a:t> </a:t>
            </a:r>
            <a:r>
              <a:rPr lang="en-US" b="1" dirty="0" err="1">
                <a:ea typeface="ＭＳ Ｐゴシック" pitchFamily="34" charset="-128"/>
              </a:rPr>
              <a:t>syariah</a:t>
            </a:r>
            <a:endParaRPr lang="en-US" b="1" dirty="0">
              <a:ea typeface="ＭＳ Ｐゴシック" pitchFamily="34" charset="-128"/>
            </a:endParaRPr>
          </a:p>
          <a:p>
            <a:pPr lvl="0"/>
            <a:r>
              <a:rPr lang="en-US" b="1" dirty="0" err="1">
                <a:ea typeface="ＭＳ Ｐゴシック" pitchFamily="34" charset="-128"/>
              </a:rPr>
              <a:t>Melakukan</a:t>
            </a:r>
            <a:r>
              <a:rPr lang="en-US" b="1" dirty="0">
                <a:ea typeface="ＭＳ Ｐゴシック" pitchFamily="34" charset="-128"/>
              </a:rPr>
              <a:t> </a:t>
            </a:r>
            <a:r>
              <a:rPr lang="en-US" b="1" dirty="0" err="1">
                <a:ea typeface="ＭＳ Ｐゴシック" pitchFamily="34" charset="-128"/>
              </a:rPr>
              <a:t>pengawasan</a:t>
            </a:r>
            <a:r>
              <a:rPr lang="en-US" b="1" dirty="0">
                <a:ea typeface="ＭＳ Ｐゴシック" pitchFamily="34" charset="-128"/>
              </a:rPr>
              <a:t> IKNB yang </a:t>
            </a:r>
            <a:r>
              <a:rPr lang="en-US" b="1" dirty="0" err="1">
                <a:ea typeface="ＭＳ Ｐゴシック" pitchFamily="34" charset="-128"/>
              </a:rPr>
              <a:t>menjalankan</a:t>
            </a:r>
            <a:r>
              <a:rPr lang="en-US" b="1" dirty="0">
                <a:ea typeface="ＭＳ Ｐゴシック" pitchFamily="34" charset="-128"/>
              </a:rPr>
              <a:t> </a:t>
            </a:r>
            <a:r>
              <a:rPr lang="en-US" b="1" dirty="0" err="1">
                <a:ea typeface="ＭＳ Ｐゴシック" pitchFamily="34" charset="-128"/>
              </a:rPr>
              <a:t>usahanya</a:t>
            </a:r>
            <a:r>
              <a:rPr lang="en-US" b="1" dirty="0">
                <a:ea typeface="ＭＳ Ｐゴシック" pitchFamily="34" charset="-128"/>
              </a:rPr>
              <a:t> </a:t>
            </a:r>
            <a:r>
              <a:rPr lang="en-US" b="1" dirty="0" err="1">
                <a:ea typeface="ＭＳ Ｐゴシック" pitchFamily="34" charset="-128"/>
              </a:rPr>
              <a:t>berdasarkan</a:t>
            </a:r>
            <a:r>
              <a:rPr lang="en-US" b="1" dirty="0">
                <a:ea typeface="ＭＳ Ｐゴシック" pitchFamily="34" charset="-128"/>
              </a:rPr>
              <a:t> </a:t>
            </a:r>
            <a:r>
              <a:rPr lang="en-US" b="1" dirty="0" err="1">
                <a:ea typeface="ＭＳ Ｐゴシック" pitchFamily="34" charset="-128"/>
              </a:rPr>
              <a:t>prinsip</a:t>
            </a:r>
            <a:r>
              <a:rPr lang="en-US" b="1" dirty="0">
                <a:ea typeface="ＭＳ Ｐゴシック" pitchFamily="34" charset="-128"/>
              </a:rPr>
              <a:t> </a:t>
            </a:r>
            <a:r>
              <a:rPr lang="en-US" b="1" dirty="0" err="1">
                <a:ea typeface="ＭＳ Ｐゴシック" pitchFamily="34" charset="-128"/>
              </a:rPr>
              <a:t>syariah</a:t>
            </a:r>
            <a:endParaRPr lang="en-US" b="1" dirty="0">
              <a:ea typeface="ＭＳ Ｐゴシック" pitchFamily="34" charset="-128"/>
            </a:endParaRPr>
          </a:p>
          <a:p>
            <a:pPr lvl="0"/>
            <a:r>
              <a:rPr lang="en-US" b="1" dirty="0" err="1">
                <a:ea typeface="ＭＳ Ｐゴシック" pitchFamily="34" charset="-128"/>
              </a:rPr>
              <a:t>Melaksanakan</a:t>
            </a:r>
            <a:r>
              <a:rPr lang="en-US" b="1" dirty="0">
                <a:ea typeface="ＭＳ Ｐゴシック" pitchFamily="34" charset="-128"/>
              </a:rPr>
              <a:t> </a:t>
            </a:r>
            <a:r>
              <a:rPr lang="en-US" b="1" dirty="0" err="1">
                <a:ea typeface="ＭＳ Ｐゴシック" pitchFamily="34" charset="-128"/>
              </a:rPr>
              <a:t>urusan</a:t>
            </a:r>
            <a:r>
              <a:rPr lang="en-US" b="1" dirty="0">
                <a:ea typeface="ＭＳ Ｐゴシック" pitchFamily="34" charset="-128"/>
              </a:rPr>
              <a:t> </a:t>
            </a:r>
            <a:r>
              <a:rPr lang="en-US" b="1" dirty="0" err="1">
                <a:ea typeface="ＭＳ Ｐゴシック" pitchFamily="34" charset="-128"/>
              </a:rPr>
              <a:t>administrasi</a:t>
            </a:r>
            <a:r>
              <a:rPr lang="en-US" b="1" dirty="0">
                <a:ea typeface="ＭＳ Ｐゴシック" pitchFamily="34" charset="-128"/>
              </a:rPr>
              <a:t> </a:t>
            </a:r>
            <a:r>
              <a:rPr lang="en-US" b="1" dirty="0" err="1">
                <a:ea typeface="ＭＳ Ｐゴシック" pitchFamily="34" charset="-128"/>
              </a:rPr>
              <a:t>direktorat</a:t>
            </a:r>
            <a:endParaRPr lang="en-US" b="1" dirty="0">
              <a:ea typeface="ＭＳ Ｐゴシック" pitchFamily="34" charset="-128"/>
            </a:endParaRPr>
          </a:p>
          <a:p>
            <a:pPr>
              <a:buFont typeface="Wingdings" pitchFamily="2" charset="2"/>
              <a:buNone/>
            </a:pPr>
            <a:endParaRPr lang="id-ID" dirty="0" smtClean="0">
              <a:ea typeface="ＭＳ Ｐゴシック" pitchFamily="34" charset="-128"/>
            </a:endParaRPr>
          </a:p>
          <a:p>
            <a:endParaRPr lang="id-ID" dirty="0" smtClean="0">
              <a:ea typeface="ＭＳ Ｐゴシック" pitchFamily="34" charset="-128"/>
            </a:endParaRPr>
          </a:p>
        </p:txBody>
      </p:sp>
      <p:sp>
        <p:nvSpPr>
          <p:cNvPr id="28676" name="TextBox 1"/>
          <p:cNvSpPr txBox="1">
            <a:spLocks noChangeArrowheads="1"/>
          </p:cNvSpPr>
          <p:nvPr/>
        </p:nvSpPr>
        <p:spPr bwMode="auto">
          <a:xfrm>
            <a:off x="0" y="6519863"/>
            <a:ext cx="8593138" cy="338137"/>
          </a:xfrm>
          <a:prstGeom prst="rect">
            <a:avLst/>
          </a:prstGeom>
          <a:noFill/>
          <a:ln w="9525">
            <a:noFill/>
            <a:miter lim="800000"/>
            <a:headEnd/>
            <a:tailEnd/>
          </a:ln>
        </p:spPr>
        <p:txBody>
          <a:bodyPr>
            <a:spAutoFit/>
          </a:bodyPr>
          <a:lstStyle/>
          <a:p>
            <a:r>
              <a:rPr lang="id-ID" sz="1600" b="1">
                <a:solidFill>
                  <a:prstClr val="white"/>
                </a:solidFill>
                <a:latin typeface="Agency FB" pitchFamily="34" charset="0"/>
              </a:rPr>
              <a:t>Integritas, Profesionalisme, Sinergi, Inklusif, Visioner                                                                               Syariah untuk Semua                                 </a:t>
            </a:r>
            <a:endParaRPr lang="en-US" sz="1600" b="1">
              <a:solidFill>
                <a:prstClr val="white"/>
              </a:solidFill>
              <a:latin typeface="Agency FB" pitchFamily="34" charset="0"/>
            </a:endParaRPr>
          </a:p>
        </p:txBody>
      </p:sp>
    </p:spTree>
    <p:extLst>
      <p:ext uri="{BB962C8B-B14F-4D97-AF65-F5344CB8AC3E}">
        <p14:creationId xmlns:p14="http://schemas.microsoft.com/office/powerpoint/2010/main" val="2323450645"/>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3764</TotalTime>
  <Words>1648</Words>
  <Application>Microsoft Office PowerPoint</Application>
  <PresentationFormat>On-screen Show (4:3)</PresentationFormat>
  <Paragraphs>307</Paragraphs>
  <Slides>30</Slides>
  <Notes>21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4" baseType="lpstr">
      <vt:lpstr>ＭＳ Ｐゴシック</vt:lpstr>
      <vt:lpstr>Agency FB</vt:lpstr>
      <vt:lpstr>Arial</vt:lpstr>
      <vt:lpstr>Baskerville Old Face</vt:lpstr>
      <vt:lpstr>Bookman Old Style</vt:lpstr>
      <vt:lpstr>Calibri</vt:lpstr>
      <vt:lpstr>Edwardian Script ITC</vt:lpstr>
      <vt:lpstr>Impact</vt:lpstr>
      <vt:lpstr>Times New Roman</vt:lpstr>
      <vt:lpstr>Tw Cen MT</vt:lpstr>
      <vt:lpstr>Wingdings</vt:lpstr>
      <vt:lpstr>Wingdings 2</vt:lpstr>
      <vt:lpstr>Median</vt:lpstr>
      <vt:lpstr>Document</vt:lpstr>
      <vt:lpstr>PowerPoint Presentation</vt:lpstr>
      <vt:lpstr>Topik Presentasi</vt:lpstr>
      <vt:lpstr>Topik Presentasi</vt:lpstr>
      <vt:lpstr>Pembentukan OJK</vt:lpstr>
      <vt:lpstr>Pembentukan OJK</vt:lpstr>
      <vt:lpstr>Pembentukan OJK</vt:lpstr>
      <vt:lpstr>Pembentukan OJK</vt:lpstr>
      <vt:lpstr>Industri Keuangan Non Bank</vt:lpstr>
      <vt:lpstr>Tugas Pokok IKNB Syariah</vt:lpstr>
      <vt:lpstr>Struktur Direktorat IKNB Syariah </vt:lpstr>
      <vt:lpstr>Topik Presentasi</vt:lpstr>
      <vt:lpstr>Strategi Nasional Literasi Keuangan</vt:lpstr>
      <vt:lpstr>Strategi Nasional Literasi Keuangan</vt:lpstr>
      <vt:lpstr>Strategi Nasional Literasi Keuangan</vt:lpstr>
      <vt:lpstr>Strategi Nasional Literasi Keuangan</vt:lpstr>
      <vt:lpstr>Financial Inclusion</vt:lpstr>
      <vt:lpstr>Topik Presentasi</vt:lpstr>
      <vt:lpstr>Aset IKNB </vt:lpstr>
      <vt:lpstr>Aset IKNB Syariah</vt:lpstr>
      <vt:lpstr>Jumlah Entitas IKNB Syariah*</vt:lpstr>
      <vt:lpstr>Perkembangan Entitas Asuransi Syariah </vt:lpstr>
      <vt:lpstr>Perkembangan Pengaturan  Asuransi Syariah</vt:lpstr>
      <vt:lpstr>Perkembangan Pengaturan  Asuransi Syariah</vt:lpstr>
      <vt:lpstr>Perkembangan Pengaturan Asuransi Syariah</vt:lpstr>
      <vt:lpstr>Perkembangan Pengaturan  Asuransi Syariah</vt:lpstr>
      <vt:lpstr>Topik Presentasi</vt:lpstr>
      <vt:lpstr>Asuransi Mikro –  Tujuan &amp; Kegiatan  </vt:lpstr>
      <vt:lpstr>Asuransi Mikro –  Kondisi saat ini</vt:lpstr>
      <vt:lpstr>Asuransi Mikro - Rencana ke Depan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Asus</cp:lastModifiedBy>
  <cp:revision>283</cp:revision>
  <cp:lastPrinted>2014-10-27T06:56:57Z</cp:lastPrinted>
  <dcterms:created xsi:type="dcterms:W3CDTF">2012-09-18T08:12:19Z</dcterms:created>
  <dcterms:modified xsi:type="dcterms:W3CDTF">2014-10-27T07:28:56Z</dcterms:modified>
</cp:coreProperties>
</file>